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64" r:id="rId2"/>
    <p:sldId id="258" r:id="rId3"/>
    <p:sldId id="257" r:id="rId4"/>
    <p:sldId id="278" r:id="rId5"/>
    <p:sldId id="259" r:id="rId6"/>
    <p:sldId id="263" r:id="rId7"/>
    <p:sldId id="311" r:id="rId8"/>
    <p:sldId id="281" r:id="rId9"/>
    <p:sldId id="282" r:id="rId10"/>
    <p:sldId id="283" r:id="rId11"/>
    <p:sldId id="284" r:id="rId12"/>
    <p:sldId id="279" r:id="rId13"/>
    <p:sldId id="261" r:id="rId14"/>
    <p:sldId id="285" r:id="rId15"/>
    <p:sldId id="256" r:id="rId16"/>
    <p:sldId id="286" r:id="rId17"/>
    <p:sldId id="310" r:id="rId18"/>
    <p:sldId id="300" r:id="rId19"/>
    <p:sldId id="301" r:id="rId20"/>
    <p:sldId id="294" r:id="rId21"/>
    <p:sldId id="297" r:id="rId22"/>
    <p:sldId id="308" r:id="rId23"/>
    <p:sldId id="267" r:id="rId24"/>
    <p:sldId id="287" r:id="rId25"/>
    <p:sldId id="291" r:id="rId26"/>
    <p:sldId id="292" r:id="rId27"/>
    <p:sldId id="293" r:id="rId28"/>
    <p:sldId id="303" r:id="rId29"/>
    <p:sldId id="304" r:id="rId30"/>
    <p:sldId id="306" r:id="rId31"/>
    <p:sldId id="312" r:id="rId32"/>
    <p:sldId id="309" r:id="rId33"/>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99CCFF"/>
    <a:srgbClr val="99FFCC"/>
    <a:srgbClr val="FF99FF"/>
    <a:srgbClr val="FF33CC"/>
    <a:srgbClr val="66FF66"/>
    <a:srgbClr val="66CCFF"/>
    <a:srgbClr val="CC99FF"/>
    <a:srgbClr val="C0C0C0"/>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74" autoAdjust="0"/>
    <p:restoredTop sz="95701" autoAdjust="0"/>
  </p:normalViewPr>
  <p:slideViewPr>
    <p:cSldViewPr>
      <p:cViewPr>
        <p:scale>
          <a:sx n="90" d="100"/>
          <a:sy n="90" d="100"/>
        </p:scale>
        <p:origin x="1968" y="864"/>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jpeg>
</file>

<file path=ppt/media/image10.jpg>
</file>

<file path=ppt/media/image11.jpg>
</file>

<file path=ppt/media/image12.jpg>
</file>

<file path=ppt/media/image13.jpg>
</file>

<file path=ppt/media/image14.jpg>
</file>

<file path=ppt/media/image15.jpg>
</file>

<file path=ppt/media/image2.jpg>
</file>

<file path=ppt/media/image20.jpeg>
</file>

<file path=ppt/media/image21.jpg>
</file>

<file path=ppt/media/image22.png>
</file>

<file path=ppt/media/image23.png>
</file>

<file path=ppt/media/image24.jpeg>
</file>

<file path=ppt/media/image25.png>
</file>

<file path=ppt/media/image26.png>
</file>

<file path=ppt/media/image27.png>
</file>

<file path=ppt/media/image29.png>
</file>

<file path=ppt/media/image3.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jpeg>
</file>

<file path=ppt/media/image41.jpeg>
</file>

<file path=ppt/media/image42.jpeg>
</file>

<file path=ppt/media/image43.jpeg>
</file>

<file path=ppt/media/image44.jpe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AE3F20-03DD-45F2-895B-F8A3DD8A63C7}" type="datetimeFigureOut">
              <a:rPr lang="zh-CN" altLang="en-US" smtClean="0"/>
              <a:t>2017/11/5</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F1CFE92-808A-4CFD-8686-290B529E49F9}" type="slidenum">
              <a:rPr lang="zh-CN" altLang="en-US" smtClean="0"/>
              <a:t>‹#›</a:t>
            </a:fld>
            <a:endParaRPr lang="zh-CN" altLang="en-US"/>
          </a:p>
        </p:txBody>
      </p:sp>
    </p:spTree>
    <p:extLst>
      <p:ext uri="{BB962C8B-B14F-4D97-AF65-F5344CB8AC3E}">
        <p14:creationId xmlns:p14="http://schemas.microsoft.com/office/powerpoint/2010/main" val="219544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F1CFE92-808A-4CFD-8686-290B529E49F9}" type="slidenum">
              <a:rPr lang="zh-CN" altLang="en-US" smtClean="0"/>
              <a:t>6</a:t>
            </a:fld>
            <a:endParaRPr lang="zh-CN" altLang="en-US"/>
          </a:p>
        </p:txBody>
      </p:sp>
    </p:spTree>
    <p:extLst>
      <p:ext uri="{BB962C8B-B14F-4D97-AF65-F5344CB8AC3E}">
        <p14:creationId xmlns:p14="http://schemas.microsoft.com/office/powerpoint/2010/main" val="2171265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F1CFE92-808A-4CFD-8686-290B529E49F9}" type="slidenum">
              <a:rPr lang="zh-CN" altLang="en-US" smtClean="0"/>
              <a:t>13</a:t>
            </a:fld>
            <a:endParaRPr lang="zh-CN" altLang="en-US"/>
          </a:p>
        </p:txBody>
      </p:sp>
    </p:spTree>
    <p:extLst>
      <p:ext uri="{BB962C8B-B14F-4D97-AF65-F5344CB8AC3E}">
        <p14:creationId xmlns:p14="http://schemas.microsoft.com/office/powerpoint/2010/main" val="38864358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幻灯片图像占位符 1"/>
          <p:cNvSpPr>
            <a:spLocks noGrp="1" noRot="1" noChangeAspect="1" noTextEdit="1"/>
          </p:cNvSpPr>
          <p:nvPr>
            <p:ph type="sldImg"/>
          </p:nvPr>
        </p:nvSpPr>
        <p:spPr/>
      </p:sp>
      <p:sp>
        <p:nvSpPr>
          <p:cNvPr id="44034" name="备注占位符 2"/>
          <p:cNvSpPr>
            <a:spLocks noGrp="1"/>
          </p:cNvSpPr>
          <p:nvPr>
            <p:ph type="body" idx="1"/>
          </p:nvPr>
        </p:nvSpPr>
        <p:spPr bwMode="auto">
          <a:xfrm>
            <a:off x="685800" y="4400550"/>
            <a:ext cx="5486400" cy="36004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zh-CN" altLang="en-US" smtClean="0">
              <a:latin typeface="Arial" charset="0"/>
            </a:endParaRPr>
          </a:p>
        </p:txBody>
      </p:sp>
      <p:sp>
        <p:nvSpPr>
          <p:cNvPr id="44035" name="日期占位符 3"/>
          <p:cNvSpPr>
            <a:spLocks noGrp="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fld id="{918C5483-AB23-43F9-B3AE-0AB443FBDAC9}" type="datetime1">
              <a:rPr lang="zh-CN" altLang="en-US" smtClean="0"/>
              <a:pPr/>
              <a:t>2017/11/5</a:t>
            </a:fld>
            <a:endParaRPr lang="zh-CN" altLang="en-US" smtClean="0"/>
          </a:p>
        </p:txBody>
      </p:sp>
      <p:sp>
        <p:nvSpPr>
          <p:cNvPr id="44036" name="幻灯片编号占位符 4"/>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fld id="{35129BB9-82D4-4C66-88DF-B05AE3088D27}" type="slidenum">
              <a:rPr lang="zh-CN" altLang="en-US"/>
              <a:pPr/>
              <a:t>32</a:t>
            </a:fld>
            <a:endParaRPr lang="zh-CN" altLang="en-US"/>
          </a:p>
        </p:txBody>
      </p:sp>
    </p:spTree>
    <p:extLst>
      <p:ext uri="{BB962C8B-B14F-4D97-AF65-F5344CB8AC3E}">
        <p14:creationId xmlns:p14="http://schemas.microsoft.com/office/powerpoint/2010/main" val="6206785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20"/>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7"/>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04788"/>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2017/11/5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2017/11/5</a:t>
            </a:fld>
            <a:endParaRPr lang="zh-CN" altLang="en-US"/>
          </a:p>
        </p:txBody>
      </p:sp>
      <p:sp>
        <p:nvSpPr>
          <p:cNvPr id="5" name="页脚占位符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1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1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jpeg"/><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hyperlink" Target="http://apps.who.int/bmi/index"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jpeg"/><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emf"/><Relationship Id="rId3"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7.xml"/><Relationship Id="rId2" Type="http://schemas.openxmlformats.org/officeDocument/2006/relationships/image" Target="../media/image3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1" Type="http://schemas.openxmlformats.org/officeDocument/2006/relationships/slideLayout" Target="../slideLayouts/slideLayout2.xml"/><Relationship Id="rId2" Type="http://schemas.openxmlformats.org/officeDocument/2006/relationships/image" Target="../media/image3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png"/><Relationship Id="rId3" Type="http://schemas.openxmlformats.org/officeDocument/2006/relationships/image" Target="../media/image3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png"/><Relationship Id="rId3" Type="http://schemas.openxmlformats.org/officeDocument/2006/relationships/image" Target="../media/image40.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1.jpeg"/><Relationship Id="rId4" Type="http://schemas.openxmlformats.org/officeDocument/2006/relationships/image" Target="../media/image42.jpeg"/><Relationship Id="rId5" Type="http://schemas.openxmlformats.org/officeDocument/2006/relationships/image" Target="../media/image43.jpeg"/><Relationship Id="rId6" Type="http://schemas.openxmlformats.org/officeDocument/2006/relationships/image" Target="../media/image44.jpe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jpg"/><Relationship Id="rId5" Type="http://schemas.openxmlformats.org/officeDocument/2006/relationships/image" Target="../media/image10.jpg"/><Relationship Id="rId6"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2.jpg"/><Relationship Id="rId5" Type="http://schemas.openxmlformats.org/officeDocument/2006/relationships/image" Target="../media/image13.jpg"/><Relationship Id="rId6" Type="http://schemas.openxmlformats.org/officeDocument/2006/relationships/image" Target="../media/image14.jpg"/><Relationship Id="rId7" Type="http://schemas.openxmlformats.org/officeDocument/2006/relationships/image" Target="../media/image15.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1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Administrator\Desktop\datathon  BMI\首页素材图2.jpg"/>
          <p:cNvPicPr>
            <a:picLocks noChangeAspect="1" noChangeArrowheads="1"/>
          </p:cNvPicPr>
          <p:nvPr/>
        </p:nvPicPr>
        <p:blipFill rotWithShape="1">
          <a:blip r:embed="rId2">
            <a:extLst>
              <a:ext uri="{28A0092B-C50C-407E-A947-70E740481C1C}">
                <a14:useLocalDpi xmlns:a14="http://schemas.microsoft.com/office/drawing/2010/main" val="0"/>
              </a:ext>
            </a:extLst>
          </a:blip>
          <a:srcRect t="177" r="33919" b="-177"/>
          <a:stretch/>
        </p:blipFill>
        <p:spPr bwMode="auto">
          <a:xfrm>
            <a:off x="539552" y="51470"/>
            <a:ext cx="3446226" cy="460851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3" descr="C:\Users\Administrator\Desktop\datathon  BMI\首页素材图2.jpg"/>
          <p:cNvPicPr>
            <a:picLocks noChangeAspect="1" noChangeArrowheads="1"/>
          </p:cNvPicPr>
          <p:nvPr/>
        </p:nvPicPr>
        <p:blipFill rotWithShape="1">
          <a:blip r:embed="rId2">
            <a:extLst>
              <a:ext uri="{28A0092B-C50C-407E-A947-70E740481C1C}">
                <a14:useLocalDpi xmlns:a14="http://schemas.microsoft.com/office/drawing/2010/main" val="0"/>
              </a:ext>
            </a:extLst>
          </a:blip>
          <a:srcRect l="68478" t="177" b="-177"/>
          <a:stretch/>
        </p:blipFill>
        <p:spPr bwMode="auto">
          <a:xfrm>
            <a:off x="6082413" y="339502"/>
            <a:ext cx="1585931" cy="4320480"/>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5390" y="1851670"/>
            <a:ext cx="9180512" cy="1800200"/>
          </a:xfrm>
          <a:prstGeom prst="rect">
            <a:avLst/>
          </a:prstGeom>
          <a:solidFill>
            <a:schemeClr val="bg1">
              <a:lumMod val="85000"/>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In ICU, </a:t>
            </a:r>
          </a:p>
          <a:p>
            <a:pPr algn="ctr"/>
            <a:r>
              <a:rPr lang="en-US" altLang="zh-CN" sz="2800" b="1"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Who endure longer MV ?  </a:t>
            </a:r>
          </a:p>
          <a:p>
            <a:pPr algn="ctr"/>
            <a:r>
              <a:rPr lang="en-US" altLang="zh-CN" sz="2800" b="1"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Who better survive ?</a:t>
            </a:r>
            <a:endParaRPr lang="zh-CN" altLang="en-US" sz="2800" b="1" dirty="0">
              <a:solidFill>
                <a:schemeClr val="tx1"/>
              </a:solidFill>
              <a:latin typeface="Segoe UI Black" panose="020B0A02040204020203" pitchFamily="34" charset="0"/>
              <a:ea typeface="微软雅黑 Light" panose="020B0502040204020203" pitchFamily="34" charset="-122"/>
              <a:cs typeface="Segoe UI Black" panose="020B0A02040204020203" pitchFamily="34" charset="0"/>
            </a:endParaRPr>
          </a:p>
          <a:p>
            <a:pPr algn="ctr"/>
            <a:endParaRPr lang="zh-CN" altLang="en-US" dirty="0">
              <a:solidFill>
                <a:schemeClr val="tx1"/>
              </a:solidFill>
            </a:endParaRPr>
          </a:p>
        </p:txBody>
      </p:sp>
    </p:spTree>
    <p:extLst>
      <p:ext uri="{BB962C8B-B14F-4D97-AF65-F5344CB8AC3E}">
        <p14:creationId xmlns:p14="http://schemas.microsoft.com/office/powerpoint/2010/main" val="32023957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6512" y="411510"/>
            <a:ext cx="1224136"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latin typeface="微软雅黑 Light" panose="020B0502040204020203" pitchFamily="34" charset="-122"/>
                <a:ea typeface="微软雅黑 Light" panose="020B0502040204020203" pitchFamily="34" charset="-122"/>
              </a:rPr>
              <a:t>选题背景</a:t>
            </a: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1187624" y="411510"/>
            <a:ext cx="2016224"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微软雅黑 Light" panose="020B0502040204020203" pitchFamily="34" charset="-122"/>
                <a:ea typeface="微软雅黑 Light" panose="020B0502040204020203" pitchFamily="34" charset="-122"/>
              </a:rPr>
              <a:t>Introduction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pic>
        <p:nvPicPr>
          <p:cNvPr id="6" name="Picture 2" descr="C:\Users\Administrator\Desktop\datathon  BMI\301 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5"/>
          <p:cNvSpPr txBox="1"/>
          <p:nvPr/>
        </p:nvSpPr>
        <p:spPr>
          <a:xfrm>
            <a:off x="251742" y="4557777"/>
            <a:ext cx="7136153" cy="246221"/>
          </a:xfrm>
          <a:prstGeom prst="rect">
            <a:avLst/>
          </a:prstGeom>
          <a:noFill/>
        </p:spPr>
        <p:txBody>
          <a:bodyPr wrap="square">
            <a:spAutoFit/>
          </a:bodyPr>
          <a:lstStyle/>
          <a:p>
            <a:pPr algn="just">
              <a:defRPr/>
            </a:pPr>
            <a:r>
              <a:rPr lang="en-US" altLang="zh-CN" sz="1000" b="1" dirty="0">
                <a:latin typeface="微软雅黑 Light" panose="020B0502040204020203" pitchFamily="34" charset="-122"/>
                <a:ea typeface="微软雅黑 Light" panose="020B0502040204020203" pitchFamily="34" charset="-122"/>
              </a:rPr>
              <a:t>The obesity paradox in surgical intensive care unit </a:t>
            </a:r>
            <a:r>
              <a:rPr lang="en-US" altLang="zh-CN" sz="1000" b="1" dirty="0" err="1">
                <a:latin typeface="微软雅黑 Light" panose="020B0502040204020203" pitchFamily="34" charset="-122"/>
                <a:ea typeface="微软雅黑 Light" panose="020B0502040204020203" pitchFamily="34" charset="-122"/>
              </a:rPr>
              <a:t>patients.Intensive</a:t>
            </a:r>
            <a:r>
              <a:rPr lang="en-US" altLang="zh-CN" sz="1000" b="1" dirty="0">
                <a:latin typeface="微软雅黑 Light" panose="020B0502040204020203" pitchFamily="34" charset="-122"/>
                <a:ea typeface="微软雅黑 Light" panose="020B0502040204020203" pitchFamily="34" charset="-122"/>
              </a:rPr>
              <a:t> Care Med ,2011,37:1793–1799</a:t>
            </a:r>
            <a:endParaRPr lang="zh-CN" altLang="en-US" sz="1000" b="1" dirty="0">
              <a:latin typeface="微软雅黑 Light" panose="020B0502040204020203" pitchFamily="34" charset="-122"/>
              <a:ea typeface="微软雅黑 Light" panose="020B0502040204020203" pitchFamily="34" charset="-122"/>
            </a:endParaRPr>
          </a:p>
        </p:txBody>
      </p:sp>
      <p:sp>
        <p:nvSpPr>
          <p:cNvPr id="9" name="文本框 6"/>
          <p:cNvSpPr txBox="1"/>
          <p:nvPr/>
        </p:nvSpPr>
        <p:spPr>
          <a:xfrm>
            <a:off x="6168745" y="949935"/>
            <a:ext cx="2736304" cy="1200329"/>
          </a:xfrm>
          <a:prstGeom prst="rect">
            <a:avLst/>
          </a:prstGeom>
          <a:ln w="9525"/>
        </p:spPr>
        <p:style>
          <a:lnRef idx="2">
            <a:schemeClr val="accent1"/>
          </a:lnRef>
          <a:fillRef idx="1">
            <a:schemeClr val="lt1"/>
          </a:fillRef>
          <a:effectRef idx="0">
            <a:schemeClr val="accent1"/>
          </a:effectRef>
          <a:fontRef idx="minor">
            <a:schemeClr val="dk1"/>
          </a:fontRef>
        </p:style>
        <p:txBody>
          <a:bodyPr wrap="square">
            <a:spAutoFit/>
          </a:bodyPr>
          <a:lstStyle/>
          <a:p>
            <a:pPr>
              <a:defRPr/>
            </a:pPr>
            <a:r>
              <a:rPr lang="en-US" altLang="zh-CN" sz="2400" b="1" dirty="0">
                <a:solidFill>
                  <a:srgbClr val="FF0000"/>
                </a:solidFill>
                <a:latin typeface="微软雅黑 Light" panose="020B0502040204020203" pitchFamily="34" charset="-122"/>
                <a:ea typeface="微软雅黑 Light" panose="020B0502040204020203" pitchFamily="34" charset="-122"/>
              </a:rPr>
              <a:t>Even lower mortality in obese patients </a:t>
            </a:r>
            <a:endParaRPr lang="zh-CN" altLang="en-US" sz="2400" b="1" dirty="0">
              <a:solidFill>
                <a:srgbClr val="FF0000"/>
              </a:solidFill>
              <a:latin typeface="微软雅黑 Light" panose="020B0502040204020203" pitchFamily="34" charset="-122"/>
              <a:ea typeface="微软雅黑 Light" panose="020B0502040204020203" pitchFamily="34" charset="-122"/>
            </a:endParaRPr>
          </a:p>
        </p:txBody>
      </p:sp>
      <p:pic>
        <p:nvPicPr>
          <p:cNvPr id="10" name="图片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1742" y="949937"/>
            <a:ext cx="5827151" cy="3277997"/>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11" name="椭圆 10"/>
          <p:cNvSpPr/>
          <p:nvPr/>
        </p:nvSpPr>
        <p:spPr>
          <a:xfrm>
            <a:off x="3275856" y="2931790"/>
            <a:ext cx="1398810" cy="708218"/>
          </a:xfrm>
          <a:prstGeom prst="ellipse">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Tree>
    <p:extLst>
      <p:ext uri="{BB962C8B-B14F-4D97-AF65-F5344CB8AC3E}">
        <p14:creationId xmlns:p14="http://schemas.microsoft.com/office/powerpoint/2010/main" val="563316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6512" y="411510"/>
            <a:ext cx="1224136"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latin typeface="微软雅黑 Light" panose="020B0502040204020203" pitchFamily="34" charset="-122"/>
                <a:ea typeface="微软雅黑 Light" panose="020B0502040204020203" pitchFamily="34" charset="-122"/>
              </a:rPr>
              <a:t>选题背景</a:t>
            </a: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1187624" y="411510"/>
            <a:ext cx="2016224"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微软雅黑 Light" panose="020B0502040204020203" pitchFamily="34" charset="-122"/>
                <a:ea typeface="微软雅黑 Light" panose="020B0502040204020203" pitchFamily="34" charset="-122"/>
              </a:rPr>
              <a:t>Introduction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pic>
        <p:nvPicPr>
          <p:cNvPr id="6" name="Picture 2" descr="C:\Users\Administrator\Desktop\datathon  BMI\301 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pic>
        <p:nvPicPr>
          <p:cNvPr id="8" name="图片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4968" y="969470"/>
            <a:ext cx="5922569" cy="3258464"/>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9" name="文本框 5"/>
          <p:cNvSpPr txBox="1"/>
          <p:nvPr/>
        </p:nvSpPr>
        <p:spPr>
          <a:xfrm>
            <a:off x="251520" y="4475896"/>
            <a:ext cx="8650262" cy="400110"/>
          </a:xfrm>
          <a:prstGeom prst="rect">
            <a:avLst/>
          </a:prstGeom>
          <a:noFill/>
        </p:spPr>
        <p:txBody>
          <a:bodyPr wrap="square">
            <a:spAutoFit/>
          </a:bodyPr>
          <a:lstStyle/>
          <a:p>
            <a:pPr algn="just">
              <a:defRPr/>
            </a:pPr>
            <a:r>
              <a:rPr lang="en-US" altLang="zh-CN" sz="1000" b="1" dirty="0">
                <a:latin typeface="微软雅黑 Light" panose="020B0502040204020203" pitchFamily="34" charset="-122"/>
                <a:ea typeface="微软雅黑 Light" panose="020B0502040204020203" pitchFamily="34" charset="-122"/>
              </a:rPr>
              <a:t>Prevalence of obesity and the effect on length of </a:t>
            </a:r>
            <a:r>
              <a:rPr lang="en-US" altLang="zh-CN" sz="1000" b="1" dirty="0" err="1">
                <a:latin typeface="微软雅黑 Light" panose="020B0502040204020203" pitchFamily="34" charset="-122"/>
                <a:ea typeface="微软雅黑 Light" panose="020B0502040204020203" pitchFamily="34" charset="-122"/>
              </a:rPr>
              <a:t>mechanicalventilation</a:t>
            </a:r>
            <a:r>
              <a:rPr lang="en-US" altLang="zh-CN" sz="1000" b="1" dirty="0">
                <a:latin typeface="微软雅黑 Light" panose="020B0502040204020203" pitchFamily="34" charset="-122"/>
                <a:ea typeface="微软雅黑 Light" panose="020B0502040204020203" pitchFamily="34" charset="-122"/>
              </a:rPr>
              <a:t> and length of stay in intensive care patients: A single </a:t>
            </a:r>
            <a:r>
              <a:rPr lang="en-US" altLang="zh-CN" sz="1000" b="1" dirty="0" err="1">
                <a:latin typeface="微软雅黑 Light" panose="020B0502040204020203" pitchFamily="34" charset="-122"/>
                <a:ea typeface="微软雅黑 Light" panose="020B0502040204020203" pitchFamily="34" charset="-122"/>
              </a:rPr>
              <a:t>siteobservational</a:t>
            </a:r>
            <a:r>
              <a:rPr lang="en-US" altLang="zh-CN" sz="1000" b="1" dirty="0">
                <a:latin typeface="微软雅黑 Light" panose="020B0502040204020203" pitchFamily="34" charset="-122"/>
                <a:ea typeface="微软雅黑 Light" panose="020B0502040204020203" pitchFamily="34" charset="-122"/>
              </a:rPr>
              <a:t> study. Australian Critical Care,2016 </a:t>
            </a:r>
            <a:endParaRPr lang="zh-CN" altLang="en-US" sz="1000" b="1" dirty="0">
              <a:latin typeface="微软雅黑 Light" panose="020B0502040204020203" pitchFamily="34" charset="-122"/>
              <a:ea typeface="微软雅黑 Light" panose="020B0502040204020203" pitchFamily="34" charset="-122"/>
            </a:endParaRPr>
          </a:p>
        </p:txBody>
      </p:sp>
      <p:sp>
        <p:nvSpPr>
          <p:cNvPr id="10" name="文本框 6"/>
          <p:cNvSpPr txBox="1"/>
          <p:nvPr/>
        </p:nvSpPr>
        <p:spPr>
          <a:xfrm>
            <a:off x="6228184" y="1896383"/>
            <a:ext cx="2673598" cy="1323439"/>
          </a:xfrm>
          <a:prstGeom prst="rect">
            <a:avLst/>
          </a:prstGeom>
          <a:ln w="9525"/>
        </p:spPr>
        <p:style>
          <a:lnRef idx="2">
            <a:schemeClr val="accent1"/>
          </a:lnRef>
          <a:fillRef idx="1">
            <a:schemeClr val="lt1"/>
          </a:fillRef>
          <a:effectRef idx="0">
            <a:schemeClr val="accent1"/>
          </a:effectRef>
          <a:fontRef idx="minor">
            <a:schemeClr val="dk1"/>
          </a:fontRef>
        </p:style>
        <p:txBody>
          <a:bodyPr wrap="square">
            <a:spAutoFit/>
          </a:bodyPr>
          <a:lstStyle/>
          <a:p>
            <a:pPr algn="ctr">
              <a:defRPr/>
            </a:pPr>
            <a:r>
              <a:rPr lang="en-US" altLang="zh-CN" sz="2000" b="1" dirty="0" smtClean="0">
                <a:latin typeface="微软雅黑 Light" panose="020B0502040204020203" pitchFamily="34" charset="-122"/>
                <a:ea typeface="微软雅黑 Light" panose="020B0502040204020203" pitchFamily="34" charset="-122"/>
              </a:rPr>
              <a:t>Normal BMI </a:t>
            </a:r>
            <a:r>
              <a:rPr lang="en-US" altLang="zh-CN" sz="2000" b="1" dirty="0">
                <a:latin typeface="微软雅黑 Light" panose="020B0502040204020203" pitchFamily="34" charset="-122"/>
                <a:ea typeface="微软雅黑 Light" panose="020B0502040204020203" pitchFamily="34" charset="-122"/>
              </a:rPr>
              <a:t>patients had shorter length of MV than other BMI categories </a:t>
            </a:r>
            <a:endParaRPr lang="zh-CN" altLang="en-US" sz="2000" b="1" dirty="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563316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0528" y="1131590"/>
            <a:ext cx="9577064" cy="33123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512" y="411510"/>
            <a:ext cx="1224136"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latin typeface="微软雅黑 Light" panose="020B0502040204020203" pitchFamily="34" charset="-122"/>
                <a:ea typeface="微软雅黑 Light" panose="020B0502040204020203" pitchFamily="34" charset="-122"/>
              </a:rPr>
              <a:t>选题背景</a:t>
            </a: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1187624" y="411510"/>
            <a:ext cx="2016224"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微软雅黑 Light" panose="020B0502040204020203" pitchFamily="34" charset="-122"/>
                <a:ea typeface="微软雅黑 Light" panose="020B0502040204020203" pitchFamily="34" charset="-122"/>
              </a:rPr>
              <a:t>Introduction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pic>
        <p:nvPicPr>
          <p:cNvPr id="6" name="Picture 2" descr="C:\Users\Administrator\Desktop\datathon  BMI\301 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251520" y="2110085"/>
            <a:ext cx="8640960" cy="1477328"/>
          </a:xfrm>
          <a:prstGeom prst="rect">
            <a:avLst/>
          </a:prstGeom>
        </p:spPr>
        <p:txBody>
          <a:bodyPr wrap="square">
            <a:spAutoFit/>
          </a:bodyPr>
          <a:lstStyle/>
          <a:p>
            <a:pPr algn="ctr"/>
            <a:r>
              <a:rPr lang="en-US" altLang="zh-CN" sz="3000" b="1" dirty="0">
                <a:latin typeface="微软雅黑 Light" panose="020B0502040204020203" pitchFamily="34" charset="-122"/>
                <a:ea typeface="微软雅黑 Light" panose="020B0502040204020203" pitchFamily="34" charset="-122"/>
              </a:rPr>
              <a:t>The relationship between </a:t>
            </a:r>
            <a:endParaRPr lang="en-US" altLang="zh-CN" sz="3000" b="1" dirty="0" smtClean="0">
              <a:latin typeface="微软雅黑 Light" panose="020B0502040204020203" pitchFamily="34" charset="-122"/>
              <a:ea typeface="微软雅黑 Light" panose="020B0502040204020203" pitchFamily="34" charset="-122"/>
            </a:endParaRPr>
          </a:p>
          <a:p>
            <a:pPr algn="ctr"/>
            <a:r>
              <a:rPr lang="en-US" altLang="zh-CN" sz="3000" b="1" dirty="0" smtClean="0">
                <a:latin typeface="微软雅黑 Light" panose="020B0502040204020203" pitchFamily="34" charset="-122"/>
                <a:ea typeface="微软雅黑 Light" panose="020B0502040204020203" pitchFamily="34" charset="-122"/>
              </a:rPr>
              <a:t>different </a:t>
            </a:r>
            <a:r>
              <a:rPr lang="en-US" altLang="zh-CN" sz="3000" b="1" dirty="0">
                <a:latin typeface="微软雅黑 Light" panose="020B0502040204020203" pitchFamily="34" charset="-122"/>
                <a:ea typeface="微软雅黑 Light" panose="020B0502040204020203" pitchFamily="34" charset="-122"/>
              </a:rPr>
              <a:t>BMI patients and overall outcome </a:t>
            </a:r>
            <a:endParaRPr lang="en-US" altLang="zh-CN" sz="3000" b="1" dirty="0" smtClean="0">
              <a:latin typeface="微软雅黑 Light" panose="020B0502040204020203" pitchFamily="34" charset="-122"/>
              <a:ea typeface="微软雅黑 Light" panose="020B0502040204020203" pitchFamily="34" charset="-122"/>
            </a:endParaRPr>
          </a:p>
          <a:p>
            <a:pPr algn="ctr"/>
            <a:r>
              <a:rPr lang="en-US" altLang="zh-CN" sz="3000" b="1" dirty="0" smtClean="0">
                <a:solidFill>
                  <a:srgbClr val="FF0000"/>
                </a:solidFill>
                <a:latin typeface="微软雅黑 Light" panose="020B0502040204020203" pitchFamily="34" charset="-122"/>
                <a:ea typeface="微软雅黑 Light" panose="020B0502040204020203" pitchFamily="34" charset="-122"/>
              </a:rPr>
              <a:t>is </a:t>
            </a:r>
            <a:r>
              <a:rPr lang="en-US" altLang="zh-CN" sz="3000" b="1" dirty="0">
                <a:solidFill>
                  <a:srgbClr val="FF0000"/>
                </a:solidFill>
                <a:latin typeface="微软雅黑 Light" panose="020B0502040204020203" pitchFamily="34" charset="-122"/>
                <a:ea typeface="微软雅黑 Light" panose="020B0502040204020203" pitchFamily="34" charset="-122"/>
              </a:rPr>
              <a:t>not completely clear !</a:t>
            </a:r>
            <a:endParaRPr lang="zh-CN" altLang="en-US" sz="3000" b="1" dirty="0">
              <a:solidFill>
                <a:srgbClr val="FF0000"/>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1546806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afterEffect">
                                  <p:stCondLst>
                                    <p:cond delay="0"/>
                                  </p:stCondLst>
                                  <p:iterate type="lt">
                                    <p:tmPct val="4000"/>
                                  </p:iterate>
                                  <p:childTnLst>
                                    <p:set>
                                      <p:cBhvr override="childStyle">
                                        <p:cTn id="6" dur="500" fill="hold"/>
                                        <p:tgtEl>
                                          <p:spTgt spid="2">
                                            <p:txEl>
                                              <p:pRg st="2" end="2"/>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36512" y="411510"/>
            <a:ext cx="1224136"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latin typeface="微软雅黑 Light" panose="020B0502040204020203" pitchFamily="34" charset="-122"/>
                <a:ea typeface="微软雅黑 Light" panose="020B0502040204020203" pitchFamily="34" charset="-122"/>
              </a:rPr>
              <a:t>研究设计</a:t>
            </a:r>
            <a:endParaRPr lang="zh-CN" altLang="en-US" b="1" dirty="0">
              <a:latin typeface="微软雅黑 Light" panose="020B0502040204020203" pitchFamily="34" charset="-122"/>
              <a:ea typeface="微软雅黑 Light" panose="020B0502040204020203" pitchFamily="34" charset="-122"/>
            </a:endParaRPr>
          </a:p>
        </p:txBody>
      </p:sp>
      <p:sp>
        <p:nvSpPr>
          <p:cNvPr id="12" name="矩形 11"/>
          <p:cNvSpPr/>
          <p:nvPr/>
        </p:nvSpPr>
        <p:spPr>
          <a:xfrm>
            <a:off x="1187624" y="411510"/>
            <a:ext cx="2016224"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微软雅黑 Light" panose="020B0502040204020203" pitchFamily="34" charset="-122"/>
                <a:ea typeface="微软雅黑 Light" panose="020B0502040204020203" pitchFamily="34" charset="-122"/>
              </a:rPr>
              <a:t>Research Design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13" name="六边形 12"/>
          <p:cNvSpPr/>
          <p:nvPr/>
        </p:nvSpPr>
        <p:spPr>
          <a:xfrm>
            <a:off x="156967" y="2560875"/>
            <a:ext cx="2016224" cy="1819149"/>
          </a:xfrm>
          <a:prstGeom prst="hexagon">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200" dirty="0" smtClean="0">
              <a:latin typeface="微软雅黑 Light" panose="020B0502040204020203" pitchFamily="34" charset="-122"/>
              <a:ea typeface="微软雅黑 Light" panose="020B0502040204020203" pitchFamily="34" charset="-122"/>
            </a:endParaRPr>
          </a:p>
          <a:p>
            <a:pPr algn="ctr"/>
            <a:r>
              <a:rPr lang="en-US" altLang="zh-CN" dirty="0" smtClean="0">
                <a:latin typeface="微软雅黑 Light" panose="020B0502040204020203" pitchFamily="34" charset="-122"/>
                <a:ea typeface="微软雅黑 Light" panose="020B0502040204020203" pitchFamily="34" charset="-122"/>
              </a:rPr>
              <a:t>ICU stay</a:t>
            </a:r>
          </a:p>
          <a:p>
            <a:pPr algn="ctr"/>
            <a:r>
              <a:rPr lang="en-US" altLang="zh-CN" dirty="0" smtClean="0">
                <a:latin typeface="微软雅黑 Light" panose="020B0502040204020203" pitchFamily="34" charset="-122"/>
                <a:ea typeface="微软雅黑 Light" panose="020B0502040204020203" pitchFamily="34" charset="-122"/>
              </a:rPr>
              <a:t>Age≥18</a:t>
            </a:r>
          </a:p>
          <a:p>
            <a:pPr algn="ctr"/>
            <a:r>
              <a:rPr lang="en-US" altLang="zh-CN" dirty="0" smtClean="0">
                <a:latin typeface="微软雅黑 Light" panose="020B0502040204020203" pitchFamily="34" charset="-122"/>
                <a:ea typeface="微软雅黑 Light" panose="020B0502040204020203" pitchFamily="34" charset="-122"/>
              </a:rPr>
              <a:t>Need MV </a:t>
            </a:r>
          </a:p>
          <a:p>
            <a:pPr algn="ctr"/>
            <a:endParaRPr lang="zh-CN" altLang="en-US" sz="2200" dirty="0">
              <a:latin typeface="微软雅黑 Light" panose="020B0502040204020203" pitchFamily="34" charset="-122"/>
              <a:ea typeface="微软雅黑 Light" panose="020B0502040204020203" pitchFamily="34" charset="-122"/>
            </a:endParaRPr>
          </a:p>
        </p:txBody>
      </p:sp>
      <p:sp>
        <p:nvSpPr>
          <p:cNvPr id="18" name="TextBox 17"/>
          <p:cNvSpPr txBox="1"/>
          <p:nvPr/>
        </p:nvSpPr>
        <p:spPr>
          <a:xfrm>
            <a:off x="431540" y="1651300"/>
            <a:ext cx="1512168" cy="615553"/>
          </a:xfrm>
          <a:prstGeom prst="rect">
            <a:avLst/>
          </a:prstGeom>
          <a:noFill/>
        </p:spPr>
        <p:txBody>
          <a:bodyPr wrap="square" rtlCol="0">
            <a:spAutoFit/>
          </a:bodyPr>
          <a:lstStyle/>
          <a:p>
            <a:pPr algn="ctr"/>
            <a:r>
              <a:rPr lang="en-US" altLang="zh-CN" sz="1600" dirty="0" smtClean="0">
                <a:latin typeface="微软雅黑 Light" panose="020B0502040204020203" pitchFamily="34" charset="-122"/>
                <a:ea typeface="微软雅黑 Light" panose="020B0502040204020203" pitchFamily="34" charset="-122"/>
              </a:rPr>
              <a:t>Study Cohort</a:t>
            </a:r>
            <a:r>
              <a:rPr lang="zh-CN" altLang="en-US" sz="1600" dirty="0">
                <a:latin typeface="微软雅黑 Light" panose="020B0502040204020203" pitchFamily="34" charset="-122"/>
                <a:ea typeface="微软雅黑 Light" panose="020B0502040204020203" pitchFamily="34" charset="-122"/>
              </a:rPr>
              <a:t>研究</a:t>
            </a:r>
            <a:r>
              <a:rPr lang="zh-CN" altLang="en-US" sz="1600" dirty="0" smtClean="0">
                <a:latin typeface="微软雅黑 Light" panose="020B0502040204020203" pitchFamily="34" charset="-122"/>
                <a:ea typeface="微软雅黑 Light" panose="020B0502040204020203" pitchFamily="34" charset="-122"/>
              </a:rPr>
              <a:t>对象</a:t>
            </a:r>
            <a:endParaRPr lang="en-US" altLang="zh-CN" sz="1600" dirty="0">
              <a:latin typeface="微软雅黑 Light" panose="020B0502040204020203" pitchFamily="34" charset="-122"/>
              <a:ea typeface="微软雅黑 Light" panose="020B0502040204020203" pitchFamily="34" charset="-122"/>
            </a:endParaRPr>
          </a:p>
        </p:txBody>
      </p:sp>
      <p:sp>
        <p:nvSpPr>
          <p:cNvPr id="19" name="六边形 18"/>
          <p:cNvSpPr/>
          <p:nvPr/>
        </p:nvSpPr>
        <p:spPr>
          <a:xfrm>
            <a:off x="6948264" y="2570043"/>
            <a:ext cx="2016224" cy="1819149"/>
          </a:xfrm>
          <a:prstGeom prst="hexagon">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六边形 19"/>
          <p:cNvSpPr/>
          <p:nvPr/>
        </p:nvSpPr>
        <p:spPr>
          <a:xfrm>
            <a:off x="5220072" y="1619313"/>
            <a:ext cx="2016224" cy="1819149"/>
          </a:xfrm>
          <a:prstGeom prst="hexag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六边形 20"/>
          <p:cNvSpPr/>
          <p:nvPr/>
        </p:nvSpPr>
        <p:spPr>
          <a:xfrm>
            <a:off x="3527881" y="2630457"/>
            <a:ext cx="2016224" cy="1819149"/>
          </a:xfrm>
          <a:prstGeom prst="hexagon">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200" dirty="0" smtClean="0">
              <a:latin typeface="微软雅黑 Light" panose="020B0502040204020203" pitchFamily="34" charset="-122"/>
              <a:ea typeface="微软雅黑 Light" panose="020B0502040204020203" pitchFamily="34" charset="-122"/>
            </a:endParaRPr>
          </a:p>
          <a:p>
            <a:pPr algn="ctr"/>
            <a:endParaRPr lang="en-US" altLang="zh-CN" sz="1200" dirty="0">
              <a:latin typeface="微软雅黑 Light" panose="020B0502040204020203" pitchFamily="34" charset="-122"/>
              <a:ea typeface="微软雅黑 Light" panose="020B0502040204020203" pitchFamily="34" charset="-122"/>
            </a:endParaRPr>
          </a:p>
          <a:p>
            <a:pPr algn="ctr"/>
            <a:r>
              <a:rPr lang="en-US" altLang="zh-CN" sz="1200" b="1" dirty="0" smtClean="0">
                <a:solidFill>
                  <a:schemeClr val="tx1"/>
                </a:solidFill>
                <a:latin typeface="微软雅黑 Light" panose="020B0502040204020203" pitchFamily="34" charset="-122"/>
                <a:ea typeface="微软雅黑 Light" panose="020B0502040204020203" pitchFamily="34" charset="-122"/>
              </a:rPr>
              <a:t>MV time (hours)</a:t>
            </a:r>
          </a:p>
          <a:p>
            <a:pPr algn="ctr"/>
            <a:r>
              <a:rPr lang="en-US" altLang="zh-CN" sz="1200" dirty="0" smtClean="0">
                <a:latin typeface="微软雅黑 Light" panose="020B0502040204020203" pitchFamily="34" charset="-122"/>
                <a:ea typeface="微软雅黑 Light" panose="020B0502040204020203" pitchFamily="34" charset="-122"/>
              </a:rPr>
              <a:t>All cause ICU mortality </a:t>
            </a:r>
          </a:p>
          <a:p>
            <a:pPr algn="ctr"/>
            <a:r>
              <a:rPr lang="en-US" altLang="zh-CN" sz="1200" dirty="0" smtClean="0">
                <a:latin typeface="微软雅黑 Light" panose="020B0502040204020203" pitchFamily="34" charset="-122"/>
                <a:ea typeface="微软雅黑 Light" panose="020B0502040204020203" pitchFamily="34" charset="-122"/>
              </a:rPr>
              <a:t>30-day, 90-day mortality </a:t>
            </a:r>
          </a:p>
          <a:p>
            <a:pPr algn="ctr"/>
            <a:r>
              <a:rPr lang="en-US" altLang="zh-CN" sz="1200" b="1" dirty="0" smtClean="0">
                <a:latin typeface="微软雅黑 Light" panose="020B0502040204020203" pitchFamily="34" charset="-122"/>
                <a:ea typeface="微软雅黑 Light" panose="020B0502040204020203" pitchFamily="34" charset="-122"/>
              </a:rPr>
              <a:t>Etc.</a:t>
            </a:r>
          </a:p>
          <a:p>
            <a:pPr algn="ctr"/>
            <a:endParaRPr lang="zh-CN" altLang="en-US" dirty="0">
              <a:latin typeface="微软雅黑 Light" panose="020B0502040204020203" pitchFamily="34" charset="-122"/>
              <a:ea typeface="微软雅黑 Light" panose="020B0502040204020203" pitchFamily="34" charset="-122"/>
            </a:endParaRPr>
          </a:p>
        </p:txBody>
      </p:sp>
      <p:sp>
        <p:nvSpPr>
          <p:cNvPr id="22" name="六边形 21"/>
          <p:cNvSpPr/>
          <p:nvPr/>
        </p:nvSpPr>
        <p:spPr>
          <a:xfrm>
            <a:off x="1860627" y="1575501"/>
            <a:ext cx="2016224" cy="1819149"/>
          </a:xfrm>
          <a:prstGeom prst="hexag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smtClean="0">
                <a:latin typeface="微软雅黑 Light" panose="020B0502040204020203" pitchFamily="34" charset="-122"/>
                <a:ea typeface="微软雅黑 Light" panose="020B0502040204020203" pitchFamily="34" charset="-122"/>
              </a:rPr>
              <a:t>BMI </a:t>
            </a:r>
            <a:endParaRPr lang="zh-CN" altLang="en-US" sz="4400" b="1" dirty="0">
              <a:latin typeface="微软雅黑 Light" panose="020B0502040204020203" pitchFamily="34" charset="-122"/>
              <a:ea typeface="微软雅黑 Light" panose="020B0502040204020203" pitchFamily="34" charset="-122"/>
            </a:endParaRPr>
          </a:p>
        </p:txBody>
      </p:sp>
      <p:sp>
        <p:nvSpPr>
          <p:cNvPr id="23" name="TextBox 22"/>
          <p:cNvSpPr txBox="1"/>
          <p:nvPr/>
        </p:nvSpPr>
        <p:spPr>
          <a:xfrm>
            <a:off x="1763688" y="3773640"/>
            <a:ext cx="2103548" cy="615553"/>
          </a:xfrm>
          <a:prstGeom prst="rect">
            <a:avLst/>
          </a:prstGeom>
          <a:noFill/>
        </p:spPr>
        <p:txBody>
          <a:bodyPr wrap="square" rtlCol="0">
            <a:spAutoFit/>
          </a:bodyPr>
          <a:lstStyle/>
          <a:p>
            <a:pPr algn="ctr"/>
            <a:r>
              <a:rPr lang="zh-CN" altLang="en-US" sz="1600" dirty="0" smtClean="0">
                <a:latin typeface="微软雅黑 Light" panose="020B0502040204020203" pitchFamily="34" charset="-122"/>
                <a:ea typeface="微软雅黑 Light" panose="020B0502040204020203" pitchFamily="34" charset="-122"/>
              </a:rPr>
              <a:t>暴露</a:t>
            </a:r>
            <a:r>
              <a:rPr lang="zh-CN" altLang="en-US" sz="1600" dirty="0">
                <a:latin typeface="微软雅黑 Light" panose="020B0502040204020203" pitchFamily="34" charset="-122"/>
                <a:ea typeface="微软雅黑 Light" panose="020B0502040204020203" pitchFamily="34" charset="-122"/>
              </a:rPr>
              <a:t>因素</a:t>
            </a:r>
            <a:endParaRPr lang="en-US" altLang="zh-CN" sz="1600" dirty="0" smtClean="0">
              <a:latin typeface="微软雅黑 Light" panose="020B0502040204020203" pitchFamily="34" charset="-122"/>
              <a:ea typeface="微软雅黑 Light" panose="020B0502040204020203" pitchFamily="34" charset="-122"/>
            </a:endParaRPr>
          </a:p>
          <a:p>
            <a:pPr algn="ctr"/>
            <a:r>
              <a:rPr lang="en-US" altLang="zh-CN" sz="1600" dirty="0" smtClean="0">
                <a:latin typeface="微软雅黑 Light" panose="020B0502040204020203" pitchFamily="34" charset="-122"/>
                <a:ea typeface="微软雅黑 Light" panose="020B0502040204020203" pitchFamily="34" charset="-122"/>
              </a:rPr>
              <a:t>Exposure of interest </a:t>
            </a:r>
            <a:endParaRPr lang="zh-CN" altLang="en-US" sz="1600" dirty="0">
              <a:latin typeface="微软雅黑 Light" panose="020B0502040204020203" pitchFamily="34" charset="-122"/>
              <a:ea typeface="微软雅黑 Light" panose="020B0502040204020203" pitchFamily="34" charset="-122"/>
            </a:endParaRPr>
          </a:p>
        </p:txBody>
      </p:sp>
      <p:sp>
        <p:nvSpPr>
          <p:cNvPr id="24" name="TextBox 23"/>
          <p:cNvSpPr txBox="1"/>
          <p:nvPr/>
        </p:nvSpPr>
        <p:spPr>
          <a:xfrm>
            <a:off x="3484219" y="1651299"/>
            <a:ext cx="2103548" cy="584775"/>
          </a:xfrm>
          <a:prstGeom prst="rect">
            <a:avLst/>
          </a:prstGeom>
          <a:noFill/>
        </p:spPr>
        <p:txBody>
          <a:bodyPr wrap="square" rtlCol="0">
            <a:spAutoFit/>
          </a:bodyPr>
          <a:lstStyle/>
          <a:p>
            <a:pPr algn="ctr"/>
            <a:r>
              <a:rPr lang="en-US" altLang="zh-CN" sz="1600" dirty="0" smtClean="0">
                <a:latin typeface="微软雅黑 Light" panose="020B0502040204020203" pitchFamily="34" charset="-122"/>
                <a:ea typeface="微软雅黑 Light" panose="020B0502040204020203" pitchFamily="34" charset="-122"/>
              </a:rPr>
              <a:t>Clinical Outcomes</a:t>
            </a:r>
          </a:p>
          <a:p>
            <a:pPr algn="ctr"/>
            <a:r>
              <a:rPr lang="zh-CN" altLang="en-US" sz="1600" dirty="0" smtClean="0">
                <a:latin typeface="微软雅黑 Light" panose="020B0502040204020203" pitchFamily="34" charset="-122"/>
                <a:ea typeface="微软雅黑 Light" panose="020B0502040204020203" pitchFamily="34" charset="-122"/>
              </a:rPr>
              <a:t>结局指标</a:t>
            </a:r>
            <a:endParaRPr lang="en-US" altLang="zh-CN" sz="1600" dirty="0">
              <a:latin typeface="微软雅黑 Light" panose="020B0502040204020203" pitchFamily="34" charset="-122"/>
              <a:ea typeface="微软雅黑 Light" panose="020B0502040204020203" pitchFamily="34" charset="-122"/>
            </a:endParaRPr>
          </a:p>
        </p:txBody>
      </p:sp>
      <p:sp>
        <p:nvSpPr>
          <p:cNvPr id="25" name="TextBox 24"/>
          <p:cNvSpPr txBox="1"/>
          <p:nvPr/>
        </p:nvSpPr>
        <p:spPr>
          <a:xfrm>
            <a:off x="5220072" y="3795886"/>
            <a:ext cx="2088232" cy="584775"/>
          </a:xfrm>
          <a:prstGeom prst="rect">
            <a:avLst/>
          </a:prstGeom>
          <a:noFill/>
        </p:spPr>
        <p:txBody>
          <a:bodyPr wrap="square" rtlCol="0">
            <a:spAutoFit/>
          </a:bodyPr>
          <a:lstStyle/>
          <a:p>
            <a:pPr algn="ctr"/>
            <a:r>
              <a:rPr lang="zh-CN" altLang="en-US" sz="1600" dirty="0">
                <a:latin typeface="微软雅黑 Light" panose="020B0502040204020203" pitchFamily="34" charset="-122"/>
                <a:ea typeface="微软雅黑 Light" panose="020B0502040204020203" pitchFamily="34" charset="-122"/>
              </a:rPr>
              <a:t>分析方法和模型 </a:t>
            </a:r>
            <a:r>
              <a:rPr lang="en-US" altLang="zh-CN" sz="1600" dirty="0">
                <a:latin typeface="微软雅黑 Light" panose="020B0502040204020203" pitchFamily="34" charset="-122"/>
                <a:ea typeface="微软雅黑 Light" panose="020B0502040204020203" pitchFamily="34" charset="-122"/>
              </a:rPr>
              <a:t>Method and Models</a:t>
            </a:r>
          </a:p>
        </p:txBody>
      </p:sp>
      <p:sp>
        <p:nvSpPr>
          <p:cNvPr id="26" name="TextBox 25"/>
          <p:cNvSpPr txBox="1"/>
          <p:nvPr/>
        </p:nvSpPr>
        <p:spPr>
          <a:xfrm>
            <a:off x="7164288" y="1651299"/>
            <a:ext cx="1512168" cy="615553"/>
          </a:xfrm>
          <a:prstGeom prst="rect">
            <a:avLst/>
          </a:prstGeom>
          <a:noFill/>
        </p:spPr>
        <p:txBody>
          <a:bodyPr wrap="square" rtlCol="0">
            <a:spAutoFit/>
          </a:bodyPr>
          <a:lstStyle/>
          <a:p>
            <a:pPr algn="ctr"/>
            <a:r>
              <a:rPr lang="en-US" altLang="zh-CN" sz="1600" dirty="0" smtClean="0">
                <a:latin typeface="微软雅黑 Light" panose="020B0502040204020203" pitchFamily="34" charset="-122"/>
                <a:ea typeface="微软雅黑 Light" panose="020B0502040204020203" pitchFamily="34" charset="-122"/>
              </a:rPr>
              <a:t>Results</a:t>
            </a:r>
          </a:p>
          <a:p>
            <a:pPr algn="ctr"/>
            <a:r>
              <a:rPr lang="zh-CN" altLang="en-US" sz="1600" dirty="0" smtClean="0">
                <a:latin typeface="微软雅黑 Light" panose="020B0502040204020203" pitchFamily="34" charset="-122"/>
                <a:ea typeface="微软雅黑 Light" panose="020B0502040204020203" pitchFamily="34" charset="-122"/>
              </a:rPr>
              <a:t>结果</a:t>
            </a:r>
            <a:endParaRPr lang="en-US" altLang="zh-CN" sz="1600" dirty="0">
              <a:latin typeface="微软雅黑 Light" panose="020B0502040204020203" pitchFamily="34" charset="-122"/>
              <a:ea typeface="微软雅黑 Light" panose="020B0502040204020203" pitchFamily="34" charset="-122"/>
            </a:endParaRPr>
          </a:p>
        </p:txBody>
      </p:sp>
      <p:pic>
        <p:nvPicPr>
          <p:cNvPr id="15" name="Picture 2" descr="C:\Users\Administrator\Desktop\datathon  BMI\301 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7043" y="0"/>
            <a:ext cx="1361032" cy="949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8494244"/>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750"/>
                                        <p:tgtEl>
                                          <p:spTgt spid="13"/>
                                        </p:tgtEl>
                                      </p:cBhvr>
                                    </p:animEffect>
                                    <p:anim calcmode="lin" valueType="num">
                                      <p:cBhvr>
                                        <p:cTn id="8" dur="750" fill="hold"/>
                                        <p:tgtEl>
                                          <p:spTgt spid="13"/>
                                        </p:tgtEl>
                                        <p:attrNameLst>
                                          <p:attrName>ppt_x</p:attrName>
                                        </p:attrNameLst>
                                      </p:cBhvr>
                                      <p:tavLst>
                                        <p:tav tm="0">
                                          <p:val>
                                            <p:strVal val="#ppt_x"/>
                                          </p:val>
                                        </p:tav>
                                        <p:tav tm="100000">
                                          <p:val>
                                            <p:strVal val="#ppt_x"/>
                                          </p:val>
                                        </p:tav>
                                      </p:tavLst>
                                    </p:anim>
                                    <p:anim calcmode="lin" valueType="num">
                                      <p:cBhvr>
                                        <p:cTn id="9" dur="750" fill="hold"/>
                                        <p:tgtEl>
                                          <p:spTgt spid="1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750"/>
                                        <p:tgtEl>
                                          <p:spTgt spid="18"/>
                                        </p:tgtEl>
                                      </p:cBhvr>
                                    </p:animEffect>
                                    <p:anim calcmode="lin" valueType="num">
                                      <p:cBhvr>
                                        <p:cTn id="13" dur="750" fill="hold"/>
                                        <p:tgtEl>
                                          <p:spTgt spid="18"/>
                                        </p:tgtEl>
                                        <p:attrNameLst>
                                          <p:attrName>ppt_x</p:attrName>
                                        </p:attrNameLst>
                                      </p:cBhvr>
                                      <p:tavLst>
                                        <p:tav tm="0">
                                          <p:val>
                                            <p:strVal val="#ppt_x"/>
                                          </p:val>
                                        </p:tav>
                                        <p:tav tm="100000">
                                          <p:val>
                                            <p:strVal val="#ppt_x"/>
                                          </p:val>
                                        </p:tav>
                                      </p:tavLst>
                                    </p:anim>
                                    <p:anim calcmode="lin" valueType="num">
                                      <p:cBhvr>
                                        <p:cTn id="14" dur="750" fill="hold"/>
                                        <p:tgtEl>
                                          <p:spTgt spid="18"/>
                                        </p:tgtEl>
                                        <p:attrNameLst>
                                          <p:attrName>ppt_y</p:attrName>
                                        </p:attrNameLst>
                                      </p:cBhvr>
                                      <p:tavLst>
                                        <p:tav tm="0">
                                          <p:val>
                                            <p:strVal val="#ppt_y+.1"/>
                                          </p:val>
                                        </p:tav>
                                        <p:tav tm="100000">
                                          <p:val>
                                            <p:strVal val="#ppt_y"/>
                                          </p:val>
                                        </p:tav>
                                      </p:tavLst>
                                    </p:anim>
                                  </p:childTnLst>
                                </p:cTn>
                              </p:par>
                            </p:childTnLst>
                          </p:cTn>
                        </p:par>
                        <p:par>
                          <p:cTn id="15" fill="hold">
                            <p:stCondLst>
                              <p:cond delay="750"/>
                            </p:stCondLst>
                            <p:childTnLst>
                              <p:par>
                                <p:cTn id="16" presetID="42" presetClass="entr" presetSubtype="0" fill="hold" grpId="0"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750"/>
                                        <p:tgtEl>
                                          <p:spTgt spid="22"/>
                                        </p:tgtEl>
                                      </p:cBhvr>
                                    </p:animEffect>
                                    <p:anim calcmode="lin" valueType="num">
                                      <p:cBhvr>
                                        <p:cTn id="19" dur="750" fill="hold"/>
                                        <p:tgtEl>
                                          <p:spTgt spid="22"/>
                                        </p:tgtEl>
                                        <p:attrNameLst>
                                          <p:attrName>ppt_x</p:attrName>
                                        </p:attrNameLst>
                                      </p:cBhvr>
                                      <p:tavLst>
                                        <p:tav tm="0">
                                          <p:val>
                                            <p:strVal val="#ppt_x"/>
                                          </p:val>
                                        </p:tav>
                                        <p:tav tm="100000">
                                          <p:val>
                                            <p:strVal val="#ppt_x"/>
                                          </p:val>
                                        </p:tav>
                                      </p:tavLst>
                                    </p:anim>
                                    <p:anim calcmode="lin" valueType="num">
                                      <p:cBhvr>
                                        <p:cTn id="20" dur="750" fill="hold"/>
                                        <p:tgtEl>
                                          <p:spTgt spid="22"/>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42" presetClass="entr" presetSubtype="0"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750"/>
                                        <p:tgtEl>
                                          <p:spTgt spid="23"/>
                                        </p:tgtEl>
                                      </p:cBhvr>
                                    </p:animEffect>
                                    <p:anim calcmode="lin" valueType="num">
                                      <p:cBhvr>
                                        <p:cTn id="25" dur="750" fill="hold"/>
                                        <p:tgtEl>
                                          <p:spTgt spid="23"/>
                                        </p:tgtEl>
                                        <p:attrNameLst>
                                          <p:attrName>ppt_x</p:attrName>
                                        </p:attrNameLst>
                                      </p:cBhvr>
                                      <p:tavLst>
                                        <p:tav tm="0">
                                          <p:val>
                                            <p:strVal val="#ppt_x"/>
                                          </p:val>
                                        </p:tav>
                                        <p:tav tm="100000">
                                          <p:val>
                                            <p:strVal val="#ppt_x"/>
                                          </p:val>
                                        </p:tav>
                                      </p:tavLst>
                                    </p:anim>
                                    <p:anim calcmode="lin" valueType="num">
                                      <p:cBhvr>
                                        <p:cTn id="26" dur="750" fill="hold"/>
                                        <p:tgtEl>
                                          <p:spTgt spid="23"/>
                                        </p:tgtEl>
                                        <p:attrNameLst>
                                          <p:attrName>ppt_y</p:attrName>
                                        </p:attrNameLst>
                                      </p:cBhvr>
                                      <p:tavLst>
                                        <p:tav tm="0">
                                          <p:val>
                                            <p:strVal val="#ppt_y+.1"/>
                                          </p:val>
                                        </p:tav>
                                        <p:tav tm="100000">
                                          <p:val>
                                            <p:strVal val="#ppt_y"/>
                                          </p:val>
                                        </p:tav>
                                      </p:tavLst>
                                    </p:anim>
                                  </p:childTnLst>
                                </p:cTn>
                              </p:par>
                            </p:childTnLst>
                          </p:cTn>
                        </p:par>
                        <p:par>
                          <p:cTn id="27" fill="hold">
                            <p:stCondLst>
                              <p:cond delay="2250"/>
                            </p:stCondLst>
                            <p:childTnLst>
                              <p:par>
                                <p:cTn id="28" presetID="42" presetClass="entr" presetSubtype="0" fill="hold" grpId="0" nodeType="after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anim calcmode="lin" valueType="num">
                                      <p:cBhvr>
                                        <p:cTn id="31" dur="500" fill="hold"/>
                                        <p:tgtEl>
                                          <p:spTgt spid="21"/>
                                        </p:tgtEl>
                                        <p:attrNameLst>
                                          <p:attrName>ppt_x</p:attrName>
                                        </p:attrNameLst>
                                      </p:cBhvr>
                                      <p:tavLst>
                                        <p:tav tm="0">
                                          <p:val>
                                            <p:strVal val="#ppt_x"/>
                                          </p:val>
                                        </p:tav>
                                        <p:tav tm="100000">
                                          <p:val>
                                            <p:strVal val="#ppt_x"/>
                                          </p:val>
                                        </p:tav>
                                      </p:tavLst>
                                    </p:anim>
                                    <p:anim calcmode="lin" valueType="num">
                                      <p:cBhvr>
                                        <p:cTn id="32" dur="500" fill="hold"/>
                                        <p:tgtEl>
                                          <p:spTgt spid="21"/>
                                        </p:tgtEl>
                                        <p:attrNameLst>
                                          <p:attrName>ppt_y</p:attrName>
                                        </p:attrNameLst>
                                      </p:cBhvr>
                                      <p:tavLst>
                                        <p:tav tm="0">
                                          <p:val>
                                            <p:strVal val="#ppt_y+.1"/>
                                          </p:val>
                                        </p:tav>
                                        <p:tav tm="100000">
                                          <p:val>
                                            <p:strVal val="#ppt_y"/>
                                          </p:val>
                                        </p:tav>
                                      </p:tavLst>
                                    </p:anim>
                                  </p:childTnLst>
                                </p:cTn>
                              </p:par>
                            </p:childTnLst>
                          </p:cTn>
                        </p:par>
                        <p:par>
                          <p:cTn id="33" fill="hold">
                            <p:stCondLst>
                              <p:cond delay="2750"/>
                            </p:stCondLst>
                            <p:childTnLst>
                              <p:par>
                                <p:cTn id="34" presetID="42" presetClass="entr" presetSubtype="0" fill="hold" grpId="0" nodeType="after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anim calcmode="lin" valueType="num">
                                      <p:cBhvr>
                                        <p:cTn id="37" dur="500" fill="hold"/>
                                        <p:tgtEl>
                                          <p:spTgt spid="24"/>
                                        </p:tgtEl>
                                        <p:attrNameLst>
                                          <p:attrName>ppt_x</p:attrName>
                                        </p:attrNameLst>
                                      </p:cBhvr>
                                      <p:tavLst>
                                        <p:tav tm="0">
                                          <p:val>
                                            <p:strVal val="#ppt_x"/>
                                          </p:val>
                                        </p:tav>
                                        <p:tav tm="100000">
                                          <p:val>
                                            <p:strVal val="#ppt_x"/>
                                          </p:val>
                                        </p:tav>
                                      </p:tavLst>
                                    </p:anim>
                                    <p:anim calcmode="lin" valueType="num">
                                      <p:cBhvr>
                                        <p:cTn id="38" dur="500" fill="hold"/>
                                        <p:tgtEl>
                                          <p:spTgt spid="24"/>
                                        </p:tgtEl>
                                        <p:attrNameLst>
                                          <p:attrName>ppt_y</p:attrName>
                                        </p:attrNameLst>
                                      </p:cBhvr>
                                      <p:tavLst>
                                        <p:tav tm="0">
                                          <p:val>
                                            <p:strVal val="#ppt_y+.1"/>
                                          </p:val>
                                        </p:tav>
                                        <p:tav tm="100000">
                                          <p:val>
                                            <p:strVal val="#ppt_y"/>
                                          </p:val>
                                        </p:tav>
                                      </p:tavLst>
                                    </p:anim>
                                  </p:childTnLst>
                                </p:cTn>
                              </p:par>
                            </p:childTnLst>
                          </p:cTn>
                        </p:par>
                        <p:par>
                          <p:cTn id="39" fill="hold">
                            <p:stCondLst>
                              <p:cond delay="3250"/>
                            </p:stCondLst>
                            <p:childTnLst>
                              <p:par>
                                <p:cTn id="40" presetID="42" presetClass="entr" presetSubtype="0"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750"/>
                                        <p:tgtEl>
                                          <p:spTgt spid="20"/>
                                        </p:tgtEl>
                                      </p:cBhvr>
                                    </p:animEffect>
                                    <p:anim calcmode="lin" valueType="num">
                                      <p:cBhvr>
                                        <p:cTn id="43" dur="750" fill="hold"/>
                                        <p:tgtEl>
                                          <p:spTgt spid="20"/>
                                        </p:tgtEl>
                                        <p:attrNameLst>
                                          <p:attrName>ppt_x</p:attrName>
                                        </p:attrNameLst>
                                      </p:cBhvr>
                                      <p:tavLst>
                                        <p:tav tm="0">
                                          <p:val>
                                            <p:strVal val="#ppt_x"/>
                                          </p:val>
                                        </p:tav>
                                        <p:tav tm="100000">
                                          <p:val>
                                            <p:strVal val="#ppt_x"/>
                                          </p:val>
                                        </p:tav>
                                      </p:tavLst>
                                    </p:anim>
                                    <p:anim calcmode="lin" valueType="num">
                                      <p:cBhvr>
                                        <p:cTn id="44" dur="750" fill="hold"/>
                                        <p:tgtEl>
                                          <p:spTgt spid="20"/>
                                        </p:tgtEl>
                                        <p:attrNameLst>
                                          <p:attrName>ppt_y</p:attrName>
                                        </p:attrNameLst>
                                      </p:cBhvr>
                                      <p:tavLst>
                                        <p:tav tm="0">
                                          <p:val>
                                            <p:strVal val="#ppt_y+.1"/>
                                          </p:val>
                                        </p:tav>
                                        <p:tav tm="100000">
                                          <p:val>
                                            <p:strVal val="#ppt_y"/>
                                          </p:val>
                                        </p:tav>
                                      </p:tavLst>
                                    </p:anim>
                                  </p:childTnLst>
                                </p:cTn>
                              </p:par>
                            </p:childTnLst>
                          </p:cTn>
                        </p:par>
                        <p:par>
                          <p:cTn id="45" fill="hold">
                            <p:stCondLst>
                              <p:cond delay="4000"/>
                            </p:stCondLst>
                            <p:childTnLst>
                              <p:par>
                                <p:cTn id="46" presetID="42" presetClass="entr" presetSubtype="0" fill="hold" grpId="0" nodeType="after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750"/>
                                        <p:tgtEl>
                                          <p:spTgt spid="25"/>
                                        </p:tgtEl>
                                      </p:cBhvr>
                                    </p:animEffect>
                                    <p:anim calcmode="lin" valueType="num">
                                      <p:cBhvr>
                                        <p:cTn id="49" dur="750" fill="hold"/>
                                        <p:tgtEl>
                                          <p:spTgt spid="25"/>
                                        </p:tgtEl>
                                        <p:attrNameLst>
                                          <p:attrName>ppt_x</p:attrName>
                                        </p:attrNameLst>
                                      </p:cBhvr>
                                      <p:tavLst>
                                        <p:tav tm="0">
                                          <p:val>
                                            <p:strVal val="#ppt_x"/>
                                          </p:val>
                                        </p:tav>
                                        <p:tav tm="100000">
                                          <p:val>
                                            <p:strVal val="#ppt_x"/>
                                          </p:val>
                                        </p:tav>
                                      </p:tavLst>
                                    </p:anim>
                                    <p:anim calcmode="lin" valueType="num">
                                      <p:cBhvr>
                                        <p:cTn id="50" dur="750" fill="hold"/>
                                        <p:tgtEl>
                                          <p:spTgt spid="25"/>
                                        </p:tgtEl>
                                        <p:attrNameLst>
                                          <p:attrName>ppt_y</p:attrName>
                                        </p:attrNameLst>
                                      </p:cBhvr>
                                      <p:tavLst>
                                        <p:tav tm="0">
                                          <p:val>
                                            <p:strVal val="#ppt_y+.1"/>
                                          </p:val>
                                        </p:tav>
                                        <p:tav tm="100000">
                                          <p:val>
                                            <p:strVal val="#ppt_y"/>
                                          </p:val>
                                        </p:tav>
                                      </p:tavLst>
                                    </p:anim>
                                  </p:childTnLst>
                                </p:cTn>
                              </p:par>
                            </p:childTnLst>
                          </p:cTn>
                        </p:par>
                        <p:par>
                          <p:cTn id="51" fill="hold">
                            <p:stCondLst>
                              <p:cond delay="4750"/>
                            </p:stCondLst>
                            <p:childTnLst>
                              <p:par>
                                <p:cTn id="52" presetID="42" presetClass="entr" presetSubtype="0" fill="hold" grpId="0" nodeType="after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750"/>
                                        <p:tgtEl>
                                          <p:spTgt spid="19"/>
                                        </p:tgtEl>
                                      </p:cBhvr>
                                    </p:animEffect>
                                    <p:anim calcmode="lin" valueType="num">
                                      <p:cBhvr>
                                        <p:cTn id="55" dur="750" fill="hold"/>
                                        <p:tgtEl>
                                          <p:spTgt spid="19"/>
                                        </p:tgtEl>
                                        <p:attrNameLst>
                                          <p:attrName>ppt_x</p:attrName>
                                        </p:attrNameLst>
                                      </p:cBhvr>
                                      <p:tavLst>
                                        <p:tav tm="0">
                                          <p:val>
                                            <p:strVal val="#ppt_x"/>
                                          </p:val>
                                        </p:tav>
                                        <p:tav tm="100000">
                                          <p:val>
                                            <p:strVal val="#ppt_x"/>
                                          </p:val>
                                        </p:tav>
                                      </p:tavLst>
                                    </p:anim>
                                    <p:anim calcmode="lin" valueType="num">
                                      <p:cBhvr>
                                        <p:cTn id="56" dur="750" fill="hold"/>
                                        <p:tgtEl>
                                          <p:spTgt spid="19"/>
                                        </p:tgtEl>
                                        <p:attrNameLst>
                                          <p:attrName>ppt_y</p:attrName>
                                        </p:attrNameLst>
                                      </p:cBhvr>
                                      <p:tavLst>
                                        <p:tav tm="0">
                                          <p:val>
                                            <p:strVal val="#ppt_y+.1"/>
                                          </p:val>
                                        </p:tav>
                                        <p:tav tm="100000">
                                          <p:val>
                                            <p:strVal val="#ppt_y"/>
                                          </p:val>
                                        </p:tav>
                                      </p:tavLst>
                                    </p:anim>
                                  </p:childTnLst>
                                </p:cTn>
                              </p:par>
                            </p:childTnLst>
                          </p:cTn>
                        </p:par>
                        <p:par>
                          <p:cTn id="57" fill="hold">
                            <p:stCondLst>
                              <p:cond delay="5500"/>
                            </p:stCondLst>
                            <p:childTnLst>
                              <p:par>
                                <p:cTn id="58" presetID="42" presetClass="entr" presetSubtype="0" fill="hold" grpId="0" nodeType="after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750"/>
                                        <p:tgtEl>
                                          <p:spTgt spid="26"/>
                                        </p:tgtEl>
                                      </p:cBhvr>
                                    </p:animEffect>
                                    <p:anim calcmode="lin" valueType="num">
                                      <p:cBhvr>
                                        <p:cTn id="61" dur="750" fill="hold"/>
                                        <p:tgtEl>
                                          <p:spTgt spid="26"/>
                                        </p:tgtEl>
                                        <p:attrNameLst>
                                          <p:attrName>ppt_x</p:attrName>
                                        </p:attrNameLst>
                                      </p:cBhvr>
                                      <p:tavLst>
                                        <p:tav tm="0">
                                          <p:val>
                                            <p:strVal val="#ppt_x"/>
                                          </p:val>
                                        </p:tav>
                                        <p:tav tm="100000">
                                          <p:val>
                                            <p:strVal val="#ppt_x"/>
                                          </p:val>
                                        </p:tav>
                                      </p:tavLst>
                                    </p:anim>
                                    <p:anim calcmode="lin" valueType="num">
                                      <p:cBhvr>
                                        <p:cTn id="62" dur="75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8" grpId="0"/>
      <p:bldP spid="19" grpId="0" animBg="1"/>
      <p:bldP spid="20" grpId="0" animBg="1"/>
      <p:bldP spid="21" grpId="0" animBg="1"/>
      <p:bldP spid="22" grpId="0" animBg="1"/>
      <p:bldP spid="23" grpId="0"/>
      <p:bldP spid="24" grpId="0"/>
      <p:bldP spid="25" grpId="0"/>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971600" y="412321"/>
            <a:ext cx="432048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bg1"/>
                </a:solidFill>
                <a:latin typeface="微软雅黑 Light" panose="020B0502040204020203" pitchFamily="34" charset="-122"/>
                <a:ea typeface="微软雅黑 Light" panose="020B0502040204020203" pitchFamily="34" charset="-122"/>
              </a:rPr>
              <a:t>患者纳入流程 </a:t>
            </a:r>
            <a:r>
              <a:rPr lang="en-US" altLang="zh-CN" dirty="0" smtClean="0">
                <a:latin typeface="微软雅黑 Light" panose="020B0502040204020203" pitchFamily="34" charset="-122"/>
                <a:ea typeface="微软雅黑 Light" panose="020B0502040204020203" pitchFamily="34" charset="-122"/>
              </a:rPr>
              <a:t>Flow of</a:t>
            </a:r>
            <a:r>
              <a:rPr lang="zh-CN" altLang="en-US" dirty="0" smtClean="0">
                <a:solidFill>
                  <a:schemeClr val="bg1"/>
                </a:solidFill>
                <a:latin typeface="微软雅黑 Light" panose="020B0502040204020203" pitchFamily="34" charset="-122"/>
                <a:ea typeface="微软雅黑 Light" panose="020B0502040204020203" pitchFamily="34" charset="-122"/>
              </a:rPr>
              <a:t> </a:t>
            </a:r>
            <a:r>
              <a:rPr lang="en-US" altLang="zh-CN" dirty="0" smtClean="0">
                <a:latin typeface="微软雅黑 Light" panose="020B0502040204020203" pitchFamily="34" charset="-122"/>
                <a:ea typeface="微软雅黑 Light" panose="020B0502040204020203" pitchFamily="34" charset="-122"/>
              </a:rPr>
              <a:t>Patient Inclusion</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7" name="矩形 6"/>
          <p:cNvSpPr/>
          <p:nvPr/>
        </p:nvSpPr>
        <p:spPr>
          <a:xfrm>
            <a:off x="4745286" y="1140588"/>
            <a:ext cx="3931170" cy="34778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a:pPr>
            <a:r>
              <a:rPr lang="en-US" altLang="zh-CN" b="1" dirty="0">
                <a:solidFill>
                  <a:schemeClr val="tx1"/>
                </a:solidFill>
                <a:latin typeface="微软雅黑 Light" panose="020B0502040204020203" pitchFamily="34" charset="-122"/>
                <a:ea typeface="微软雅黑 Light" panose="020B0502040204020203" pitchFamily="34" charset="-122"/>
                <a:sym typeface="Calibri" charset="0"/>
              </a:rPr>
              <a:t>Inclusion </a:t>
            </a:r>
            <a:r>
              <a:rPr lang="en-US" altLang="zh-CN" b="1" dirty="0" smtClean="0">
                <a:solidFill>
                  <a:schemeClr val="tx1"/>
                </a:solidFill>
                <a:latin typeface="微软雅黑 Light" panose="020B0502040204020203" pitchFamily="34" charset="-122"/>
                <a:ea typeface="微软雅黑 Light" panose="020B0502040204020203" pitchFamily="34" charset="-122"/>
                <a:sym typeface="Calibri" charset="0"/>
              </a:rPr>
              <a:t>criterion </a:t>
            </a:r>
            <a:r>
              <a:rPr lang="zh-CN" altLang="en-US" b="1" dirty="0" smtClean="0">
                <a:solidFill>
                  <a:schemeClr val="tx1"/>
                </a:solidFill>
                <a:latin typeface="微软雅黑 Light" panose="020B0502040204020203" pitchFamily="34" charset="-122"/>
                <a:ea typeface="微软雅黑 Light" panose="020B0502040204020203" pitchFamily="34" charset="-122"/>
                <a:sym typeface="Calibri" charset="0"/>
              </a:rPr>
              <a:t>纳入标准</a:t>
            </a:r>
            <a:r>
              <a:rPr lang="en-US" altLang="zh-CN" b="1" dirty="0" smtClean="0">
                <a:solidFill>
                  <a:schemeClr val="tx1"/>
                </a:solidFill>
                <a:latin typeface="微软雅黑 Light" panose="020B0502040204020203" pitchFamily="34" charset="-122"/>
                <a:ea typeface="微软雅黑 Light" panose="020B0502040204020203" pitchFamily="34" charset="-122"/>
                <a:sym typeface="Calibri" charset="0"/>
              </a:rPr>
              <a:t>:</a:t>
            </a:r>
          </a:p>
          <a:p>
            <a:pPr>
              <a:defRPr/>
            </a:pPr>
            <a:r>
              <a:rPr lang="en-US" altLang="zh-CN" sz="1600" dirty="0" smtClean="0">
                <a:latin typeface="微软雅黑 Light" panose="020B0502040204020203" pitchFamily="34" charset="-122"/>
                <a:ea typeface="微软雅黑 Light" panose="020B0502040204020203" pitchFamily="34" charset="-122"/>
                <a:sym typeface="Calibri" charset="0"/>
              </a:rPr>
              <a:t>□  </a:t>
            </a:r>
            <a:r>
              <a:rPr lang="en-US" altLang="zh-CN" sz="1600" dirty="0">
                <a:latin typeface="微软雅黑 Light" panose="020B0502040204020203" pitchFamily="34" charset="-122"/>
                <a:ea typeface="微软雅黑 Light" panose="020B0502040204020203" pitchFamily="34" charset="-122"/>
                <a:sym typeface="Calibri" charset="0"/>
              </a:rPr>
              <a:t>ICU critical ill patients need mechanical ventilation.</a:t>
            </a:r>
            <a:endParaRPr lang="zh-CN" altLang="zh-CN" sz="1600" dirty="0">
              <a:latin typeface="微软雅黑 Light" panose="020B0502040204020203" pitchFamily="34" charset="-122"/>
              <a:ea typeface="微软雅黑 Light" panose="020B0502040204020203" pitchFamily="34" charset="-122"/>
              <a:sym typeface="Calibri" charset="0"/>
            </a:endParaRPr>
          </a:p>
          <a:p>
            <a:pPr>
              <a:defRPr/>
            </a:pPr>
            <a:r>
              <a:rPr lang="en-US" altLang="zh-CN" sz="1600" dirty="0">
                <a:latin typeface="微软雅黑 Light" panose="020B0502040204020203" pitchFamily="34" charset="-122"/>
                <a:ea typeface="微软雅黑 Light" panose="020B0502040204020203" pitchFamily="34" charset="-122"/>
                <a:sym typeface="Calibri" charset="0"/>
              </a:rPr>
              <a:t>□  ≥18 years old</a:t>
            </a:r>
          </a:p>
          <a:p>
            <a:pPr>
              <a:defRPr/>
            </a:pPr>
            <a:endParaRPr lang="en-US" altLang="zh-CN" dirty="0" smtClean="0">
              <a:latin typeface="微软雅黑 Light" panose="020B0502040204020203" pitchFamily="34" charset="-122"/>
              <a:ea typeface="微软雅黑 Light" panose="020B0502040204020203" pitchFamily="34" charset="-122"/>
              <a:sym typeface="Calibri" charset="0"/>
            </a:endParaRPr>
          </a:p>
          <a:p>
            <a:pPr>
              <a:defRPr/>
            </a:pPr>
            <a:endParaRPr lang="zh-CN" altLang="en-US" dirty="0" smtClean="0">
              <a:latin typeface="微软雅黑 Light" panose="020B0502040204020203" pitchFamily="34" charset="-122"/>
              <a:ea typeface="微软雅黑 Light" panose="020B0502040204020203" pitchFamily="34" charset="-122"/>
              <a:sym typeface="Calibri" charset="0"/>
            </a:endParaRPr>
          </a:p>
          <a:p>
            <a:pPr>
              <a:defRPr/>
            </a:pPr>
            <a:endParaRPr lang="zh-CN" altLang="en-US" dirty="0">
              <a:latin typeface="微软雅黑 Light" panose="020B0502040204020203" pitchFamily="34" charset="-122"/>
              <a:ea typeface="微软雅黑 Light" panose="020B0502040204020203" pitchFamily="34" charset="-122"/>
              <a:sym typeface="Calibri" charset="0"/>
            </a:endParaRPr>
          </a:p>
          <a:p>
            <a:pPr>
              <a:defRPr/>
            </a:pPr>
            <a:endParaRPr lang="en-US" altLang="zh-CN" dirty="0" smtClean="0">
              <a:latin typeface="微软雅黑 Light" panose="020B0502040204020203" pitchFamily="34" charset="-122"/>
              <a:ea typeface="微软雅黑 Light" panose="020B0502040204020203" pitchFamily="34" charset="-122"/>
              <a:sym typeface="Calibri" charset="0"/>
            </a:endParaRPr>
          </a:p>
          <a:p>
            <a:pPr>
              <a:defRPr/>
            </a:pPr>
            <a:r>
              <a:rPr lang="en-US" altLang="zh-CN" b="1" dirty="0" smtClean="0">
                <a:solidFill>
                  <a:schemeClr val="tx1"/>
                </a:solidFill>
                <a:latin typeface="微软雅黑 Light" panose="020B0502040204020203" pitchFamily="34" charset="-122"/>
                <a:ea typeface="微软雅黑 Light" panose="020B0502040204020203" pitchFamily="34" charset="-122"/>
                <a:sym typeface="Calibri" charset="0"/>
              </a:rPr>
              <a:t>Exclusion criterion </a:t>
            </a:r>
            <a:r>
              <a:rPr lang="zh-CN" altLang="en-US" b="1" dirty="0" smtClean="0">
                <a:solidFill>
                  <a:schemeClr val="tx1"/>
                </a:solidFill>
                <a:latin typeface="微软雅黑 Light" panose="020B0502040204020203" pitchFamily="34" charset="-122"/>
                <a:ea typeface="微软雅黑 Light" panose="020B0502040204020203" pitchFamily="34" charset="-122"/>
                <a:sym typeface="Calibri" charset="0"/>
              </a:rPr>
              <a:t>排除标准</a:t>
            </a:r>
            <a:r>
              <a:rPr lang="en-US" altLang="zh-CN" b="1" dirty="0" smtClean="0">
                <a:solidFill>
                  <a:schemeClr val="tx1"/>
                </a:solidFill>
                <a:latin typeface="微软雅黑 Light" panose="020B0502040204020203" pitchFamily="34" charset="-122"/>
                <a:ea typeface="微软雅黑 Light" panose="020B0502040204020203" pitchFamily="34" charset="-122"/>
                <a:sym typeface="Calibri" charset="0"/>
              </a:rPr>
              <a:t>:</a:t>
            </a:r>
            <a:endParaRPr lang="zh-CN" altLang="zh-CN" b="1" dirty="0">
              <a:solidFill>
                <a:schemeClr val="tx1"/>
              </a:solidFill>
              <a:latin typeface="微软雅黑 Light" panose="020B0502040204020203" pitchFamily="34" charset="-122"/>
              <a:ea typeface="微软雅黑 Light" panose="020B0502040204020203" pitchFamily="34" charset="-122"/>
              <a:sym typeface="Calibri" charset="0"/>
            </a:endParaRPr>
          </a:p>
          <a:p>
            <a:pPr>
              <a:defRPr/>
            </a:pPr>
            <a:r>
              <a:rPr lang="en-US" altLang="zh-CN" sz="1600" dirty="0" smtClean="0">
                <a:latin typeface="微软雅黑 Light" panose="020B0502040204020203" pitchFamily="34" charset="-122"/>
                <a:ea typeface="微软雅黑 Light" panose="020B0502040204020203" pitchFamily="34" charset="-122"/>
                <a:sym typeface="Calibri" charset="0"/>
              </a:rPr>
              <a:t>□  </a:t>
            </a:r>
            <a:r>
              <a:rPr lang="en-US" altLang="zh-CN" sz="1600" dirty="0">
                <a:latin typeface="微软雅黑 Light" panose="020B0502040204020203" pitchFamily="34" charset="-122"/>
                <a:ea typeface="微软雅黑 Light" panose="020B0502040204020203" pitchFamily="34" charset="-122"/>
                <a:sym typeface="Calibri" charset="0"/>
              </a:rPr>
              <a:t>Cases without BMI </a:t>
            </a:r>
            <a:r>
              <a:rPr lang="en-US" altLang="zh-CN" sz="1600" dirty="0" smtClean="0">
                <a:latin typeface="微软雅黑 Light" panose="020B0502040204020203" pitchFamily="34" charset="-122"/>
                <a:ea typeface="微软雅黑 Light" panose="020B0502040204020203" pitchFamily="34" charset="-122"/>
                <a:sym typeface="Calibri" charset="0"/>
              </a:rPr>
              <a:t>data</a:t>
            </a:r>
            <a:endParaRPr lang="zh-CN" altLang="en-US" sz="1600" dirty="0" smtClean="0">
              <a:latin typeface="微软雅黑 Light" panose="020B0502040204020203" pitchFamily="34" charset="-122"/>
              <a:ea typeface="微软雅黑 Light" panose="020B0502040204020203" pitchFamily="34" charset="-122"/>
              <a:sym typeface="Calibri" charset="0"/>
            </a:endParaRPr>
          </a:p>
          <a:p>
            <a:pPr>
              <a:defRPr/>
            </a:pPr>
            <a:endParaRPr lang="zh-CN" altLang="en-US" sz="1600" dirty="0">
              <a:latin typeface="微软雅黑 Light" panose="020B0502040204020203" pitchFamily="34" charset="-122"/>
              <a:ea typeface="微软雅黑 Light" panose="020B0502040204020203" pitchFamily="34" charset="-122"/>
              <a:sym typeface="Calibri" charset="0"/>
            </a:endParaRPr>
          </a:p>
          <a:p>
            <a:pPr>
              <a:defRPr/>
            </a:pPr>
            <a:endParaRPr lang="zh-CN" altLang="en-US" sz="1600" dirty="0" smtClean="0">
              <a:latin typeface="微软雅黑 Light" panose="020B0502040204020203" pitchFamily="34" charset="-122"/>
              <a:ea typeface="微软雅黑 Light" panose="020B0502040204020203" pitchFamily="34" charset="-122"/>
              <a:sym typeface="Calibri" charset="0"/>
            </a:endParaRPr>
          </a:p>
          <a:p>
            <a:pPr>
              <a:defRPr/>
            </a:pPr>
            <a:endParaRPr lang="zh-CN" altLang="zh-CN" sz="1600" dirty="0">
              <a:latin typeface="微软雅黑 Light" panose="020B0502040204020203" pitchFamily="34" charset="-122"/>
              <a:ea typeface="微软雅黑 Light" panose="020B0502040204020203" pitchFamily="34" charset="-122"/>
              <a:sym typeface="Calibri" charset="0"/>
            </a:endParaRPr>
          </a:p>
        </p:txBody>
      </p:sp>
      <p:pic>
        <p:nvPicPr>
          <p:cNvPr id="1026" name="Picture 2" descr="C:\Users\Administrator\Desktop\datathon  BMI\数据筛选流程图.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3695" y="1140588"/>
            <a:ext cx="4331591" cy="34778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395536"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1</a:t>
            </a:r>
            <a:endParaRPr lang="zh-CN" altLang="en-US" sz="4000" dirty="0">
              <a:latin typeface="04b_21" panose="00000400000000000000" pitchFamily="2" charset="0"/>
              <a:ea typeface="华文新魏" panose="02010800040101010101" pitchFamily="2" charset="-122"/>
            </a:endParaRPr>
          </a:p>
        </p:txBody>
      </p:sp>
      <p:pic>
        <p:nvPicPr>
          <p:cNvPr id="8" name="Picture 2" descr="C:\Users\Administrator\Desktop\datathon  BMI\301 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3924986"/>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043608" y="1298472"/>
            <a:ext cx="2232248" cy="922805"/>
            <a:chOff x="2475890" y="1502287"/>
            <a:chExt cx="2528158" cy="1013682"/>
          </a:xfrm>
        </p:grpSpPr>
        <p:grpSp>
          <p:nvGrpSpPr>
            <p:cNvPr id="21" name="组合 20"/>
            <p:cNvGrpSpPr/>
            <p:nvPr/>
          </p:nvGrpSpPr>
          <p:grpSpPr>
            <a:xfrm>
              <a:off x="2475890" y="1502287"/>
              <a:ext cx="900768" cy="1006654"/>
              <a:chOff x="1988890" y="1273324"/>
              <a:chExt cx="1363736" cy="1872208"/>
            </a:xfrm>
          </p:grpSpPr>
          <p:sp>
            <p:nvSpPr>
              <p:cNvPr id="4" name="矩形 3"/>
              <p:cNvSpPr/>
              <p:nvPr/>
            </p:nvSpPr>
            <p:spPr>
              <a:xfrm>
                <a:off x="1988890" y="1273324"/>
                <a:ext cx="1358974" cy="288032"/>
              </a:xfrm>
              <a:custGeom>
                <a:avLst/>
                <a:gdLst>
                  <a:gd name="connsiteX0" fmla="*/ 0 w 1368152"/>
                  <a:gd name="connsiteY0" fmla="*/ 0 h 288032"/>
                  <a:gd name="connsiteX1" fmla="*/ 1368152 w 1368152"/>
                  <a:gd name="connsiteY1" fmla="*/ 0 h 288032"/>
                  <a:gd name="connsiteX2" fmla="*/ 1368152 w 1368152"/>
                  <a:gd name="connsiteY2" fmla="*/ 288032 h 288032"/>
                  <a:gd name="connsiteX3" fmla="*/ 0 w 1368152"/>
                  <a:gd name="connsiteY3" fmla="*/ 288032 h 288032"/>
                  <a:gd name="connsiteX4" fmla="*/ 0 w 1368152"/>
                  <a:gd name="connsiteY4" fmla="*/ 0 h 288032"/>
                  <a:gd name="connsiteX0" fmla="*/ 0 w 1368152"/>
                  <a:gd name="connsiteY0" fmla="*/ 0 h 288032"/>
                  <a:gd name="connsiteX1" fmla="*/ 1106215 w 1368152"/>
                  <a:gd name="connsiteY1" fmla="*/ 4763 h 288032"/>
                  <a:gd name="connsiteX2" fmla="*/ 1368152 w 1368152"/>
                  <a:gd name="connsiteY2" fmla="*/ 288032 h 288032"/>
                  <a:gd name="connsiteX3" fmla="*/ 0 w 1368152"/>
                  <a:gd name="connsiteY3" fmla="*/ 288032 h 288032"/>
                  <a:gd name="connsiteX4" fmla="*/ 0 w 1368152"/>
                  <a:gd name="connsiteY4" fmla="*/ 0 h 288032"/>
                  <a:gd name="connsiteX0" fmla="*/ 0 w 1368152"/>
                  <a:gd name="connsiteY0" fmla="*/ 0 h 288032"/>
                  <a:gd name="connsiteX1" fmla="*/ 1130027 w 1368152"/>
                  <a:gd name="connsiteY1" fmla="*/ 1 h 288032"/>
                  <a:gd name="connsiteX2" fmla="*/ 1368152 w 1368152"/>
                  <a:gd name="connsiteY2" fmla="*/ 288032 h 288032"/>
                  <a:gd name="connsiteX3" fmla="*/ 0 w 1368152"/>
                  <a:gd name="connsiteY3" fmla="*/ 288032 h 288032"/>
                  <a:gd name="connsiteX4" fmla="*/ 0 w 1368152"/>
                  <a:gd name="connsiteY4" fmla="*/ 0 h 288032"/>
                  <a:gd name="connsiteX0" fmla="*/ 0 w 1368152"/>
                  <a:gd name="connsiteY0" fmla="*/ 0 h 288032"/>
                  <a:gd name="connsiteX1" fmla="*/ 1096689 w 1368152"/>
                  <a:gd name="connsiteY1" fmla="*/ 4764 h 288032"/>
                  <a:gd name="connsiteX2" fmla="*/ 1368152 w 1368152"/>
                  <a:gd name="connsiteY2" fmla="*/ 288032 h 288032"/>
                  <a:gd name="connsiteX3" fmla="*/ 0 w 1368152"/>
                  <a:gd name="connsiteY3" fmla="*/ 288032 h 288032"/>
                  <a:gd name="connsiteX4" fmla="*/ 0 w 1368152"/>
                  <a:gd name="connsiteY4" fmla="*/ 0 h 288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152" h="288032">
                    <a:moveTo>
                      <a:pt x="0" y="0"/>
                    </a:moveTo>
                    <a:lnTo>
                      <a:pt x="1096689" y="4764"/>
                    </a:lnTo>
                    <a:lnTo>
                      <a:pt x="1368152" y="288032"/>
                    </a:lnTo>
                    <a:lnTo>
                      <a:pt x="0" y="288032"/>
                    </a:lnTo>
                    <a:lnTo>
                      <a:pt x="0" y="0"/>
                    </a:lnTo>
                    <a:close/>
                  </a:path>
                </a:pathLst>
              </a:cu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267744" y="2853878"/>
                <a:ext cx="1080120" cy="288032"/>
              </a:xfrm>
              <a:custGeom>
                <a:avLst/>
                <a:gdLst>
                  <a:gd name="connsiteX0" fmla="*/ 0 w 1152128"/>
                  <a:gd name="connsiteY0" fmla="*/ 0 h 288032"/>
                  <a:gd name="connsiteX1" fmla="*/ 1152128 w 1152128"/>
                  <a:gd name="connsiteY1" fmla="*/ 0 h 288032"/>
                  <a:gd name="connsiteX2" fmla="*/ 1152128 w 1152128"/>
                  <a:gd name="connsiteY2" fmla="*/ 288032 h 288032"/>
                  <a:gd name="connsiteX3" fmla="*/ 0 w 1152128"/>
                  <a:gd name="connsiteY3" fmla="*/ 288032 h 288032"/>
                  <a:gd name="connsiteX4" fmla="*/ 0 w 1152128"/>
                  <a:gd name="connsiteY4" fmla="*/ 0 h 288032"/>
                  <a:gd name="connsiteX0" fmla="*/ 0 w 1152128"/>
                  <a:gd name="connsiteY0" fmla="*/ 0 h 288032"/>
                  <a:gd name="connsiteX1" fmla="*/ 1152128 w 1152128"/>
                  <a:gd name="connsiteY1" fmla="*/ 0 h 288032"/>
                  <a:gd name="connsiteX2" fmla="*/ 861615 w 1152128"/>
                  <a:gd name="connsiteY2" fmla="*/ 288032 h 288032"/>
                  <a:gd name="connsiteX3" fmla="*/ 0 w 1152128"/>
                  <a:gd name="connsiteY3" fmla="*/ 288032 h 288032"/>
                  <a:gd name="connsiteX4" fmla="*/ 0 w 1152128"/>
                  <a:gd name="connsiteY4" fmla="*/ 0 h 288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2128" h="288032">
                    <a:moveTo>
                      <a:pt x="0" y="0"/>
                    </a:moveTo>
                    <a:lnTo>
                      <a:pt x="1152128" y="0"/>
                    </a:lnTo>
                    <a:lnTo>
                      <a:pt x="861615" y="288032"/>
                    </a:lnTo>
                    <a:lnTo>
                      <a:pt x="0" y="288032"/>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3059832" y="1273324"/>
                <a:ext cx="292794" cy="1080120"/>
              </a:xfrm>
              <a:custGeom>
                <a:avLst/>
                <a:gdLst>
                  <a:gd name="connsiteX0" fmla="*/ 0 w 288032"/>
                  <a:gd name="connsiteY0" fmla="*/ 0 h 1080120"/>
                  <a:gd name="connsiteX1" fmla="*/ 288032 w 288032"/>
                  <a:gd name="connsiteY1" fmla="*/ 0 h 1080120"/>
                  <a:gd name="connsiteX2" fmla="*/ 288032 w 288032"/>
                  <a:gd name="connsiteY2" fmla="*/ 1080120 h 1080120"/>
                  <a:gd name="connsiteX3" fmla="*/ 0 w 288032"/>
                  <a:gd name="connsiteY3" fmla="*/ 1080120 h 1080120"/>
                  <a:gd name="connsiteX4" fmla="*/ 0 w 288032"/>
                  <a:gd name="connsiteY4" fmla="*/ 0 h 1080120"/>
                  <a:gd name="connsiteX0" fmla="*/ 0 w 292794"/>
                  <a:gd name="connsiteY0" fmla="*/ 0 h 1080120"/>
                  <a:gd name="connsiteX1" fmla="*/ 292794 w 292794"/>
                  <a:gd name="connsiteY1" fmla="*/ 285750 h 1080120"/>
                  <a:gd name="connsiteX2" fmla="*/ 288032 w 292794"/>
                  <a:gd name="connsiteY2" fmla="*/ 1080120 h 1080120"/>
                  <a:gd name="connsiteX3" fmla="*/ 0 w 292794"/>
                  <a:gd name="connsiteY3" fmla="*/ 1080120 h 1080120"/>
                  <a:gd name="connsiteX4" fmla="*/ 0 w 292794"/>
                  <a:gd name="connsiteY4" fmla="*/ 0 h 1080120"/>
                  <a:gd name="connsiteX0" fmla="*/ 0 w 292794"/>
                  <a:gd name="connsiteY0" fmla="*/ 0 h 1080120"/>
                  <a:gd name="connsiteX1" fmla="*/ 292794 w 292794"/>
                  <a:gd name="connsiteY1" fmla="*/ 285750 h 1080120"/>
                  <a:gd name="connsiteX2" fmla="*/ 288032 w 292794"/>
                  <a:gd name="connsiteY2" fmla="*/ 1080120 h 1080120"/>
                  <a:gd name="connsiteX3" fmla="*/ 273918 w 292794"/>
                  <a:gd name="connsiteY3" fmla="*/ 803126 h 1080120"/>
                  <a:gd name="connsiteX4" fmla="*/ 0 w 292794"/>
                  <a:gd name="connsiteY4" fmla="*/ 1080120 h 1080120"/>
                  <a:gd name="connsiteX5" fmla="*/ 0 w 292794"/>
                  <a:gd name="connsiteY5" fmla="*/ 0 h 108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2794" h="1080120">
                    <a:moveTo>
                      <a:pt x="0" y="0"/>
                    </a:moveTo>
                    <a:lnTo>
                      <a:pt x="292794" y="285750"/>
                    </a:lnTo>
                    <a:cubicBezTo>
                      <a:pt x="291207" y="550540"/>
                      <a:pt x="289619" y="815330"/>
                      <a:pt x="288032" y="1080120"/>
                    </a:cubicBezTo>
                    <a:cubicBezTo>
                      <a:pt x="273802" y="1078276"/>
                      <a:pt x="288148" y="804970"/>
                      <a:pt x="273918" y="803126"/>
                    </a:cubicBezTo>
                    <a:lnTo>
                      <a:pt x="0" y="108012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057376" y="2065412"/>
                <a:ext cx="285726" cy="1080120"/>
              </a:xfrm>
              <a:custGeom>
                <a:avLst/>
                <a:gdLst>
                  <a:gd name="connsiteX0" fmla="*/ 0 w 290488"/>
                  <a:gd name="connsiteY0" fmla="*/ 0 h 1080120"/>
                  <a:gd name="connsiteX1" fmla="*/ 290488 w 290488"/>
                  <a:gd name="connsiteY1" fmla="*/ 0 h 1080120"/>
                  <a:gd name="connsiteX2" fmla="*/ 290488 w 290488"/>
                  <a:gd name="connsiteY2" fmla="*/ 1080120 h 1080120"/>
                  <a:gd name="connsiteX3" fmla="*/ 0 w 290488"/>
                  <a:gd name="connsiteY3" fmla="*/ 1080120 h 1080120"/>
                  <a:gd name="connsiteX4" fmla="*/ 0 w 290488"/>
                  <a:gd name="connsiteY4" fmla="*/ 0 h 1080120"/>
                  <a:gd name="connsiteX0" fmla="*/ 0 w 290488"/>
                  <a:gd name="connsiteY0" fmla="*/ 0 h 1080120"/>
                  <a:gd name="connsiteX1" fmla="*/ 290488 w 290488"/>
                  <a:gd name="connsiteY1" fmla="*/ 0 h 1080120"/>
                  <a:gd name="connsiteX2" fmla="*/ 280963 w 290488"/>
                  <a:gd name="connsiteY2" fmla="*/ 822945 h 1080120"/>
                  <a:gd name="connsiteX3" fmla="*/ 0 w 290488"/>
                  <a:gd name="connsiteY3" fmla="*/ 1080120 h 1080120"/>
                  <a:gd name="connsiteX4" fmla="*/ 0 w 290488"/>
                  <a:gd name="connsiteY4" fmla="*/ 0 h 1080120"/>
                  <a:gd name="connsiteX0" fmla="*/ 0 w 285726"/>
                  <a:gd name="connsiteY0" fmla="*/ 0 h 1080120"/>
                  <a:gd name="connsiteX1" fmla="*/ 285726 w 285726"/>
                  <a:gd name="connsiteY1" fmla="*/ 300038 h 1080120"/>
                  <a:gd name="connsiteX2" fmla="*/ 280963 w 285726"/>
                  <a:gd name="connsiteY2" fmla="*/ 822945 h 1080120"/>
                  <a:gd name="connsiteX3" fmla="*/ 0 w 285726"/>
                  <a:gd name="connsiteY3" fmla="*/ 1080120 h 1080120"/>
                  <a:gd name="connsiteX4" fmla="*/ 0 w 285726"/>
                  <a:gd name="connsiteY4" fmla="*/ 0 h 108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26" h="1080120">
                    <a:moveTo>
                      <a:pt x="0" y="0"/>
                    </a:moveTo>
                    <a:lnTo>
                      <a:pt x="285726" y="300038"/>
                    </a:lnTo>
                    <a:cubicBezTo>
                      <a:pt x="284138" y="474340"/>
                      <a:pt x="282551" y="648643"/>
                      <a:pt x="280963" y="822945"/>
                    </a:cubicBezTo>
                    <a:lnTo>
                      <a:pt x="0" y="1080120"/>
                    </a:lnTo>
                    <a:lnTo>
                      <a:pt x="0" y="0"/>
                    </a:lnTo>
                    <a:close/>
                  </a:path>
                </a:pathLst>
              </a:cu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93280" y="2070943"/>
                <a:ext cx="1149822" cy="288032"/>
              </a:xfrm>
              <a:custGeom>
                <a:avLst/>
                <a:gdLst>
                  <a:gd name="connsiteX0" fmla="*/ 0 w 1149822"/>
                  <a:gd name="connsiteY0" fmla="*/ 0 h 288032"/>
                  <a:gd name="connsiteX1" fmla="*/ 1149822 w 1149822"/>
                  <a:gd name="connsiteY1" fmla="*/ 0 h 288032"/>
                  <a:gd name="connsiteX2" fmla="*/ 1149822 w 1149822"/>
                  <a:gd name="connsiteY2" fmla="*/ 288032 h 288032"/>
                  <a:gd name="connsiteX3" fmla="*/ 0 w 1149822"/>
                  <a:gd name="connsiteY3" fmla="*/ 288032 h 288032"/>
                  <a:gd name="connsiteX4" fmla="*/ 0 w 1149822"/>
                  <a:gd name="connsiteY4" fmla="*/ 0 h 288032"/>
                  <a:gd name="connsiteX0" fmla="*/ 0 w 1149822"/>
                  <a:gd name="connsiteY0" fmla="*/ 0 h 288032"/>
                  <a:gd name="connsiteX1" fmla="*/ 883122 w 1149822"/>
                  <a:gd name="connsiteY1" fmla="*/ 9525 h 288032"/>
                  <a:gd name="connsiteX2" fmla="*/ 1149822 w 1149822"/>
                  <a:gd name="connsiteY2" fmla="*/ 288032 h 288032"/>
                  <a:gd name="connsiteX3" fmla="*/ 0 w 1149822"/>
                  <a:gd name="connsiteY3" fmla="*/ 288032 h 288032"/>
                  <a:gd name="connsiteX4" fmla="*/ 0 w 1149822"/>
                  <a:gd name="connsiteY4" fmla="*/ 0 h 288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9822" h="288032">
                    <a:moveTo>
                      <a:pt x="0" y="0"/>
                    </a:moveTo>
                    <a:lnTo>
                      <a:pt x="883122" y="9525"/>
                    </a:lnTo>
                    <a:lnTo>
                      <a:pt x="1149822" y="288032"/>
                    </a:lnTo>
                    <a:lnTo>
                      <a:pt x="0" y="288032"/>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988890" y="1273324"/>
                <a:ext cx="288032" cy="1868586"/>
              </a:xfrm>
              <a:custGeom>
                <a:avLst/>
                <a:gdLst>
                  <a:gd name="connsiteX0" fmla="*/ 0 w 288032"/>
                  <a:gd name="connsiteY0" fmla="*/ 0 h 1872208"/>
                  <a:gd name="connsiteX1" fmla="*/ 288032 w 288032"/>
                  <a:gd name="connsiteY1" fmla="*/ 0 h 1872208"/>
                  <a:gd name="connsiteX2" fmla="*/ 288032 w 288032"/>
                  <a:gd name="connsiteY2" fmla="*/ 1872208 h 1872208"/>
                  <a:gd name="connsiteX3" fmla="*/ 0 w 288032"/>
                  <a:gd name="connsiteY3" fmla="*/ 1872208 h 1872208"/>
                  <a:gd name="connsiteX4" fmla="*/ 0 w 288032"/>
                  <a:gd name="connsiteY4" fmla="*/ 0 h 1872208"/>
                  <a:gd name="connsiteX0" fmla="*/ 0 w 288032"/>
                  <a:gd name="connsiteY0" fmla="*/ 0 h 1872208"/>
                  <a:gd name="connsiteX1" fmla="*/ 288032 w 288032"/>
                  <a:gd name="connsiteY1" fmla="*/ 0 h 1872208"/>
                  <a:gd name="connsiteX2" fmla="*/ 288032 w 288032"/>
                  <a:gd name="connsiteY2" fmla="*/ 1872208 h 1872208"/>
                  <a:gd name="connsiteX3" fmla="*/ 0 w 288032"/>
                  <a:gd name="connsiteY3" fmla="*/ 1586458 h 1872208"/>
                  <a:gd name="connsiteX4" fmla="*/ 0 w 288032"/>
                  <a:gd name="connsiteY4" fmla="*/ 0 h 18722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032" h="1872208">
                    <a:moveTo>
                      <a:pt x="0" y="0"/>
                    </a:moveTo>
                    <a:lnTo>
                      <a:pt x="288032" y="0"/>
                    </a:lnTo>
                    <a:lnTo>
                      <a:pt x="288032" y="1872208"/>
                    </a:lnTo>
                    <a:lnTo>
                      <a:pt x="0" y="1586458"/>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a:off x="3528986" y="1506525"/>
              <a:ext cx="902530" cy="1004127"/>
              <a:chOff x="3419872" y="1489345"/>
              <a:chExt cx="4688110" cy="3801631"/>
            </a:xfrm>
          </p:grpSpPr>
          <p:grpSp>
            <p:nvGrpSpPr>
              <p:cNvPr id="34" name="组合 33"/>
              <p:cNvGrpSpPr/>
              <p:nvPr/>
            </p:nvGrpSpPr>
            <p:grpSpPr>
              <a:xfrm>
                <a:off x="3419872" y="1489345"/>
                <a:ext cx="4683773" cy="3801631"/>
                <a:chOff x="3416715" y="1322553"/>
                <a:chExt cx="1703190" cy="1832819"/>
              </a:xfrm>
            </p:grpSpPr>
            <p:sp>
              <p:nvSpPr>
                <p:cNvPr id="37" name="矩形 36"/>
                <p:cNvSpPr/>
                <p:nvPr/>
              </p:nvSpPr>
              <p:spPr>
                <a:xfrm>
                  <a:off x="3416715" y="1322553"/>
                  <a:ext cx="419745" cy="18328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690756" y="1341968"/>
                  <a:ext cx="429149" cy="1813404"/>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斜纹 34"/>
              <p:cNvSpPr/>
              <p:nvPr/>
            </p:nvSpPr>
            <p:spPr>
              <a:xfrm>
                <a:off x="5738986" y="1489348"/>
                <a:ext cx="2368996" cy="3519673"/>
              </a:xfrm>
              <a:prstGeom prst="diagStrip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斜纹 35"/>
              <p:cNvSpPr/>
              <p:nvPr/>
            </p:nvSpPr>
            <p:spPr>
              <a:xfrm rot="5400000">
                <a:off x="2803972" y="2109589"/>
                <a:ext cx="3540395" cy="2299916"/>
              </a:xfrm>
              <a:prstGeom prst="diagStrip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 name="组合 1"/>
            <p:cNvGrpSpPr/>
            <p:nvPr/>
          </p:nvGrpSpPr>
          <p:grpSpPr>
            <a:xfrm>
              <a:off x="4624219" y="1511843"/>
              <a:ext cx="379829" cy="1004126"/>
              <a:chOff x="5478310" y="1965736"/>
              <a:chExt cx="514313" cy="1172014"/>
            </a:xfrm>
          </p:grpSpPr>
          <p:sp>
            <p:nvSpPr>
              <p:cNvPr id="39" name="矩形 38"/>
              <p:cNvSpPr/>
              <p:nvPr/>
            </p:nvSpPr>
            <p:spPr>
              <a:xfrm>
                <a:off x="5478310" y="1965736"/>
                <a:ext cx="489186" cy="1172014"/>
              </a:xfrm>
              <a:custGeom>
                <a:avLst/>
                <a:gdLst>
                  <a:gd name="connsiteX0" fmla="*/ 0 w 1973898"/>
                  <a:gd name="connsiteY0" fmla="*/ 0 h 4712726"/>
                  <a:gd name="connsiteX1" fmla="*/ 1973898 w 1973898"/>
                  <a:gd name="connsiteY1" fmla="*/ 0 h 4712726"/>
                  <a:gd name="connsiteX2" fmla="*/ 1973898 w 1973898"/>
                  <a:gd name="connsiteY2" fmla="*/ 4712726 h 4712726"/>
                  <a:gd name="connsiteX3" fmla="*/ 0 w 1973898"/>
                  <a:gd name="connsiteY3" fmla="*/ 4712726 h 4712726"/>
                  <a:gd name="connsiteX4" fmla="*/ 0 w 1973898"/>
                  <a:gd name="connsiteY4" fmla="*/ 0 h 4712726"/>
                  <a:gd name="connsiteX0" fmla="*/ 0 w 1973898"/>
                  <a:gd name="connsiteY0" fmla="*/ 0 h 4729162"/>
                  <a:gd name="connsiteX1" fmla="*/ 1969135 w 1973898"/>
                  <a:gd name="connsiteY1" fmla="*/ 4729162 h 4729162"/>
                  <a:gd name="connsiteX2" fmla="*/ 1973898 w 1973898"/>
                  <a:gd name="connsiteY2" fmla="*/ 4712726 h 4729162"/>
                  <a:gd name="connsiteX3" fmla="*/ 0 w 1973898"/>
                  <a:gd name="connsiteY3" fmla="*/ 4712726 h 4729162"/>
                  <a:gd name="connsiteX4" fmla="*/ 0 w 1973898"/>
                  <a:gd name="connsiteY4" fmla="*/ 0 h 4729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3898" h="4729162">
                    <a:moveTo>
                      <a:pt x="0" y="0"/>
                    </a:moveTo>
                    <a:lnTo>
                      <a:pt x="1969135" y="4729162"/>
                    </a:lnTo>
                    <a:lnTo>
                      <a:pt x="1973898" y="4712726"/>
                    </a:lnTo>
                    <a:lnTo>
                      <a:pt x="0" y="4712726"/>
                    </a:lnTo>
                    <a:lnTo>
                      <a:pt x="0" y="0"/>
                    </a:lnTo>
                    <a:close/>
                  </a:path>
                </a:pathLst>
              </a:cu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5503437" y="1965736"/>
                <a:ext cx="489186" cy="1167942"/>
              </a:xfrm>
              <a:custGeom>
                <a:avLst/>
                <a:gdLst>
                  <a:gd name="connsiteX0" fmla="*/ 0 w 1973898"/>
                  <a:gd name="connsiteY0" fmla="*/ 0 h 4712726"/>
                  <a:gd name="connsiteX1" fmla="*/ 1973898 w 1973898"/>
                  <a:gd name="connsiteY1" fmla="*/ 0 h 4712726"/>
                  <a:gd name="connsiteX2" fmla="*/ 1973898 w 1973898"/>
                  <a:gd name="connsiteY2" fmla="*/ 4712726 h 4712726"/>
                  <a:gd name="connsiteX3" fmla="*/ 0 w 1973898"/>
                  <a:gd name="connsiteY3" fmla="*/ 4712726 h 4712726"/>
                  <a:gd name="connsiteX4" fmla="*/ 0 w 1973898"/>
                  <a:gd name="connsiteY4" fmla="*/ 0 h 4712726"/>
                  <a:gd name="connsiteX0" fmla="*/ 0 w 1973898"/>
                  <a:gd name="connsiteY0" fmla="*/ 0 h 4712726"/>
                  <a:gd name="connsiteX1" fmla="*/ 1973898 w 1973898"/>
                  <a:gd name="connsiteY1" fmla="*/ 0 h 4712726"/>
                  <a:gd name="connsiteX2" fmla="*/ 1973898 w 1973898"/>
                  <a:gd name="connsiteY2" fmla="*/ 4712726 h 4712726"/>
                  <a:gd name="connsiteX3" fmla="*/ 0 w 1973898"/>
                  <a:gd name="connsiteY3" fmla="*/ 26426 h 4712726"/>
                  <a:gd name="connsiteX4" fmla="*/ 0 w 1973898"/>
                  <a:gd name="connsiteY4" fmla="*/ 0 h 4712726"/>
                  <a:gd name="connsiteX0" fmla="*/ 0 w 1973898"/>
                  <a:gd name="connsiteY0" fmla="*/ 0 h 4712726"/>
                  <a:gd name="connsiteX1" fmla="*/ 1973898 w 1973898"/>
                  <a:gd name="connsiteY1" fmla="*/ 0 h 4712726"/>
                  <a:gd name="connsiteX2" fmla="*/ 1973898 w 1973898"/>
                  <a:gd name="connsiteY2" fmla="*/ 4712726 h 4712726"/>
                  <a:gd name="connsiteX3" fmla="*/ 0 w 1973898"/>
                  <a:gd name="connsiteY3" fmla="*/ 7376 h 4712726"/>
                  <a:gd name="connsiteX4" fmla="*/ 0 w 1973898"/>
                  <a:gd name="connsiteY4" fmla="*/ 0 h 4712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3898" h="4712726">
                    <a:moveTo>
                      <a:pt x="0" y="0"/>
                    </a:moveTo>
                    <a:lnTo>
                      <a:pt x="1973898" y="0"/>
                    </a:lnTo>
                    <a:lnTo>
                      <a:pt x="1973898" y="4712726"/>
                    </a:lnTo>
                    <a:lnTo>
                      <a:pt x="0" y="7376"/>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9" name="TextBox 8"/>
          <p:cNvSpPr txBox="1"/>
          <p:nvPr/>
        </p:nvSpPr>
        <p:spPr>
          <a:xfrm>
            <a:off x="951936" y="2237839"/>
            <a:ext cx="2611952" cy="869469"/>
          </a:xfrm>
          <a:prstGeom prst="rect">
            <a:avLst/>
          </a:prstGeom>
          <a:noFill/>
        </p:spPr>
        <p:txBody>
          <a:bodyPr wrap="square" rtlCol="0">
            <a:spAutoFit/>
          </a:bodyPr>
          <a:lstStyle/>
          <a:p>
            <a:r>
              <a:rPr lang="en-US" altLang="zh-CN" sz="3050" dirty="0" smtClean="0">
                <a:latin typeface="微软雅黑 Light" panose="020B0502040204020203" pitchFamily="34" charset="-122"/>
                <a:ea typeface="微软雅黑 Light" panose="020B0502040204020203" pitchFamily="34" charset="-122"/>
              </a:rPr>
              <a:t>Classification </a:t>
            </a:r>
            <a:endParaRPr lang="en-US" altLang="zh-CN" sz="3050" dirty="0">
              <a:latin typeface="微软雅黑 Light" panose="020B0502040204020203" pitchFamily="34" charset="-122"/>
              <a:ea typeface="微软雅黑 Light" panose="020B0502040204020203" pitchFamily="34" charset="-122"/>
            </a:endParaRPr>
          </a:p>
          <a:p>
            <a:pPr algn="ctr"/>
            <a:r>
              <a:rPr lang="en-US" altLang="zh-CN" sz="2000" dirty="0" smtClean="0">
                <a:latin typeface="微软雅黑 Light" panose="020B0502040204020203" pitchFamily="34" charset="-122"/>
                <a:ea typeface="微软雅黑 Light" panose="020B0502040204020203" pitchFamily="34" charset="-122"/>
              </a:rPr>
              <a:t>WHO</a:t>
            </a:r>
            <a:r>
              <a:rPr lang="zh-CN" altLang="en-US" sz="2000" dirty="0" smtClean="0">
                <a:latin typeface="微软雅黑 Light" panose="020B0502040204020203" pitchFamily="34" charset="-122"/>
                <a:ea typeface="微软雅黑 Light" panose="020B0502040204020203" pitchFamily="34" charset="-122"/>
              </a:rPr>
              <a:t>定义</a:t>
            </a:r>
            <a:endParaRPr lang="zh-CN" altLang="en-US" sz="2000" dirty="0">
              <a:latin typeface="微软雅黑 Light" panose="020B0502040204020203" pitchFamily="34" charset="-122"/>
              <a:ea typeface="微软雅黑 Light" panose="020B0502040204020203" pitchFamily="34" charset="-122"/>
            </a:endParaRPr>
          </a:p>
        </p:txBody>
      </p:sp>
      <p:sp>
        <p:nvSpPr>
          <p:cNvPr id="11" name="矩形 10"/>
          <p:cNvSpPr/>
          <p:nvPr/>
        </p:nvSpPr>
        <p:spPr>
          <a:xfrm>
            <a:off x="3923928" y="2453863"/>
            <a:ext cx="4320480" cy="2062103"/>
          </a:xfrm>
          <a:prstGeom prst="rect">
            <a:avLst/>
          </a:prstGeom>
        </p:spPr>
        <p:txBody>
          <a:bodyPr wrap="square">
            <a:spAutoFit/>
          </a:bodyPr>
          <a:lstStyle/>
          <a:p>
            <a:r>
              <a:rPr lang="en-US" altLang="zh-CN" b="1" u="sng" dirty="0">
                <a:latin typeface="微软雅黑 Light" panose="020B0502040204020203" pitchFamily="34" charset="-122"/>
                <a:ea typeface="微软雅黑 Light" panose="020B0502040204020203" pitchFamily="34" charset="-122"/>
              </a:rPr>
              <a:t>BMI (</a:t>
            </a:r>
            <a:r>
              <a:rPr lang="en-US" altLang="zh-CN" b="1" u="sng" dirty="0" smtClean="0">
                <a:latin typeface="微软雅黑 Light" panose="020B0502040204020203" pitchFamily="34" charset="-122"/>
                <a:ea typeface="微软雅黑 Light" panose="020B0502040204020203" pitchFamily="34" charset="-122"/>
              </a:rPr>
              <a:t>kg/</a:t>
            </a:r>
            <a:r>
              <a:rPr lang="en-US" altLang="zh-CN" b="1" u="sng" dirty="0">
                <a:latin typeface="微软雅黑 Light" panose="020B0502040204020203" pitchFamily="34" charset="-122"/>
                <a:ea typeface="微软雅黑 Light" panose="020B0502040204020203" pitchFamily="34" charset="-122"/>
              </a:rPr>
              <a:t>m</a:t>
            </a:r>
            <a:r>
              <a:rPr lang="en-US" altLang="zh-CN" b="1" u="sng" baseline="30000" dirty="0">
                <a:latin typeface="微软雅黑 Light" panose="020B0502040204020203" pitchFamily="34" charset="-122"/>
                <a:ea typeface="微软雅黑 Light" panose="020B0502040204020203" pitchFamily="34" charset="-122"/>
              </a:rPr>
              <a:t>2</a:t>
            </a:r>
            <a:r>
              <a:rPr lang="en-US" altLang="zh-CN" b="1" u="sng" dirty="0" smtClean="0">
                <a:latin typeface="微软雅黑 Light" panose="020B0502040204020203" pitchFamily="34" charset="-122"/>
                <a:ea typeface="微软雅黑 Light" panose="020B0502040204020203" pitchFamily="34" charset="-122"/>
              </a:rPr>
              <a:t>)                   Classification</a:t>
            </a:r>
            <a:r>
              <a:rPr lang="en-US" altLang="zh-CN" dirty="0">
                <a:latin typeface="微软雅黑 Light" panose="020B0502040204020203" pitchFamily="34" charset="-122"/>
                <a:ea typeface="微软雅黑 Light" panose="020B0502040204020203" pitchFamily="34" charset="-122"/>
              </a:rPr>
              <a:t/>
            </a:r>
            <a:br>
              <a:rPr lang="en-US" altLang="zh-CN" dirty="0">
                <a:latin typeface="微软雅黑 Light" panose="020B0502040204020203" pitchFamily="34" charset="-122"/>
                <a:ea typeface="微软雅黑 Light" panose="020B0502040204020203" pitchFamily="34" charset="-122"/>
              </a:rPr>
            </a:br>
            <a:r>
              <a:rPr lang="en-US" altLang="zh-CN" dirty="0">
                <a:latin typeface="微软雅黑 Light" panose="020B0502040204020203" pitchFamily="34" charset="-122"/>
                <a:ea typeface="微软雅黑 Light" panose="020B0502040204020203" pitchFamily="34" charset="-122"/>
              </a:rPr>
              <a:t>&lt;18.5                             Underweight</a:t>
            </a:r>
            <a:br>
              <a:rPr lang="en-US" altLang="zh-CN" dirty="0">
                <a:latin typeface="微软雅黑 Light" panose="020B0502040204020203" pitchFamily="34" charset="-122"/>
                <a:ea typeface="微软雅黑 Light" panose="020B0502040204020203" pitchFamily="34" charset="-122"/>
              </a:rPr>
            </a:br>
            <a:r>
              <a:rPr lang="en-US" altLang="zh-CN" dirty="0">
                <a:latin typeface="微软雅黑 Light" panose="020B0502040204020203" pitchFamily="34" charset="-122"/>
                <a:ea typeface="微软雅黑 Light" panose="020B0502040204020203" pitchFamily="34" charset="-122"/>
              </a:rPr>
              <a:t>18.5-24.9                       Normal range</a:t>
            </a:r>
            <a:br>
              <a:rPr lang="en-US" altLang="zh-CN" dirty="0">
                <a:latin typeface="微软雅黑 Light" panose="020B0502040204020203" pitchFamily="34" charset="-122"/>
                <a:ea typeface="微软雅黑 Light" panose="020B0502040204020203" pitchFamily="34" charset="-122"/>
              </a:rPr>
            </a:br>
            <a:r>
              <a:rPr lang="en-US" altLang="zh-CN" dirty="0">
                <a:latin typeface="微软雅黑 Light" panose="020B0502040204020203" pitchFamily="34" charset="-122"/>
                <a:ea typeface="微软雅黑 Light" panose="020B0502040204020203" pitchFamily="34" charset="-122"/>
              </a:rPr>
              <a:t>25-29.9                          Overweight</a:t>
            </a:r>
            <a:br>
              <a:rPr lang="en-US" altLang="zh-CN" dirty="0">
                <a:latin typeface="微软雅黑 Light" panose="020B0502040204020203" pitchFamily="34" charset="-122"/>
                <a:ea typeface="微软雅黑 Light" panose="020B0502040204020203" pitchFamily="34" charset="-122"/>
              </a:rPr>
            </a:br>
            <a:r>
              <a:rPr lang="en-US" altLang="zh-CN" dirty="0">
                <a:latin typeface="微软雅黑 Light" panose="020B0502040204020203" pitchFamily="34" charset="-122"/>
                <a:ea typeface="微软雅黑 Light" panose="020B0502040204020203" pitchFamily="34" charset="-122"/>
              </a:rPr>
              <a:t>30-34.9                          Obese class I</a:t>
            </a:r>
            <a:br>
              <a:rPr lang="en-US" altLang="zh-CN" dirty="0">
                <a:latin typeface="微软雅黑 Light" panose="020B0502040204020203" pitchFamily="34" charset="-122"/>
                <a:ea typeface="微软雅黑 Light" panose="020B0502040204020203" pitchFamily="34" charset="-122"/>
              </a:rPr>
            </a:br>
            <a:r>
              <a:rPr lang="en-US" altLang="zh-CN" dirty="0">
                <a:latin typeface="微软雅黑 Light" panose="020B0502040204020203" pitchFamily="34" charset="-122"/>
                <a:ea typeface="微软雅黑 Light" panose="020B0502040204020203" pitchFamily="34" charset="-122"/>
              </a:rPr>
              <a:t>35-39.9                          Obese class II</a:t>
            </a:r>
            <a:br>
              <a:rPr lang="en-US" altLang="zh-CN" dirty="0">
                <a:latin typeface="微软雅黑 Light" panose="020B0502040204020203" pitchFamily="34" charset="-122"/>
                <a:ea typeface="微软雅黑 Light" panose="020B0502040204020203" pitchFamily="34" charset="-122"/>
              </a:rPr>
            </a:br>
            <a:r>
              <a:rPr lang="en-US" altLang="zh-CN" dirty="0">
                <a:latin typeface="微软雅黑 Light" panose="020B0502040204020203" pitchFamily="34" charset="-122"/>
                <a:ea typeface="微软雅黑 Light" panose="020B0502040204020203" pitchFamily="34" charset="-122"/>
              </a:rPr>
              <a:t>&gt;40                               </a:t>
            </a:r>
            <a:r>
              <a:rPr lang="en-US" altLang="zh-CN" dirty="0" smtClean="0">
                <a:latin typeface="微软雅黑 Light" panose="020B0502040204020203" pitchFamily="34" charset="-122"/>
                <a:ea typeface="微软雅黑 Light" panose="020B0502040204020203" pitchFamily="34" charset="-122"/>
              </a:rPr>
              <a:t> Obese </a:t>
            </a:r>
            <a:r>
              <a:rPr lang="en-US" altLang="zh-CN" dirty="0">
                <a:latin typeface="微软雅黑 Light" panose="020B0502040204020203" pitchFamily="34" charset="-122"/>
                <a:ea typeface="微软雅黑 Light" panose="020B0502040204020203" pitchFamily="34" charset="-122"/>
              </a:rPr>
              <a:t>class III</a:t>
            </a:r>
          </a:p>
        </p:txBody>
      </p:sp>
      <p:cxnSp>
        <p:nvCxnSpPr>
          <p:cNvPr id="13" name="直接连接符 12"/>
          <p:cNvCxnSpPr/>
          <p:nvPr/>
        </p:nvCxnSpPr>
        <p:spPr>
          <a:xfrm>
            <a:off x="3684788" y="1229727"/>
            <a:ext cx="0" cy="3168352"/>
          </a:xfrm>
          <a:prstGeom prst="line">
            <a:avLst/>
          </a:prstGeom>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971600" y="411510"/>
            <a:ext cx="324036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微软雅黑 Light" panose="020B0502040204020203" pitchFamily="34" charset="-122"/>
                <a:ea typeface="微软雅黑 Light" panose="020B0502040204020203" pitchFamily="34" charset="-122"/>
              </a:rPr>
              <a:t>暴露因素 </a:t>
            </a:r>
            <a:r>
              <a:rPr lang="en-US" altLang="zh-CN" dirty="0" smtClean="0">
                <a:latin typeface="微软雅黑 Light" panose="020B0502040204020203" pitchFamily="34" charset="-122"/>
                <a:ea typeface="微软雅黑 Light" panose="020B0502040204020203" pitchFamily="34" charset="-122"/>
              </a:rPr>
              <a:t>Exposure </a:t>
            </a:r>
            <a:r>
              <a:rPr lang="en-US" altLang="zh-CN" dirty="0">
                <a:latin typeface="微软雅黑 Light" panose="020B0502040204020203" pitchFamily="34" charset="-122"/>
                <a:ea typeface="微软雅黑 Light" panose="020B0502040204020203" pitchFamily="34" charset="-122"/>
              </a:rPr>
              <a:t>of interest </a:t>
            </a:r>
            <a:endParaRPr lang="zh-CN" altLang="en-US" dirty="0">
              <a:latin typeface="微软雅黑 Light" panose="020B0502040204020203" pitchFamily="34" charset="-122"/>
              <a:ea typeface="微软雅黑 Light" panose="020B0502040204020203" pitchFamily="34" charset="-122"/>
            </a:endParaRPr>
          </a:p>
        </p:txBody>
      </p:sp>
      <p:pic>
        <p:nvPicPr>
          <p:cNvPr id="25" name="Picture 2" descr="C:\Users\Administrator\Desktop\datathon  BMI\301 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26" name="文本框 1"/>
          <p:cNvSpPr txBox="1">
            <a:spLocks noChangeArrowheads="1"/>
          </p:cNvSpPr>
          <p:nvPr/>
        </p:nvSpPr>
        <p:spPr bwMode="auto">
          <a:xfrm>
            <a:off x="179512" y="4876586"/>
            <a:ext cx="914400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eaLnBrk="0" fontAlgn="base" hangingPunct="0">
              <a:spcBef>
                <a:spcPct val="0"/>
              </a:spcBef>
              <a:spcAft>
                <a:spcPct val="0"/>
              </a:spcAft>
              <a:defRPr kern="1200">
                <a:solidFill>
                  <a:schemeClr val="tx1"/>
                </a:solidFill>
                <a:latin typeface="Arial" charset="0"/>
                <a:ea typeface="宋体" charset="-122"/>
                <a:cs typeface="+mn-cs"/>
              </a:defRPr>
            </a:lvl1pPr>
            <a:lvl2pPr marL="457200" algn="l" rtl="0" eaLnBrk="0" fontAlgn="base" hangingPunct="0">
              <a:spcBef>
                <a:spcPct val="0"/>
              </a:spcBef>
              <a:spcAft>
                <a:spcPct val="0"/>
              </a:spcAft>
              <a:defRPr kern="1200">
                <a:solidFill>
                  <a:schemeClr val="tx1"/>
                </a:solidFill>
                <a:latin typeface="Arial" charset="0"/>
                <a:ea typeface="宋体" charset="-122"/>
                <a:cs typeface="+mn-cs"/>
              </a:defRPr>
            </a:lvl2pPr>
            <a:lvl3pPr marL="914400" algn="l" rtl="0" eaLnBrk="0" fontAlgn="base" hangingPunct="0">
              <a:spcBef>
                <a:spcPct val="0"/>
              </a:spcBef>
              <a:spcAft>
                <a:spcPct val="0"/>
              </a:spcAft>
              <a:defRPr kern="1200">
                <a:solidFill>
                  <a:schemeClr val="tx1"/>
                </a:solidFill>
                <a:latin typeface="Arial" charset="0"/>
                <a:ea typeface="宋体" charset="-122"/>
                <a:cs typeface="+mn-cs"/>
              </a:defRPr>
            </a:lvl3pPr>
            <a:lvl4pPr marL="1371600" algn="l" rtl="0" eaLnBrk="0" fontAlgn="base" hangingPunct="0">
              <a:spcBef>
                <a:spcPct val="0"/>
              </a:spcBef>
              <a:spcAft>
                <a:spcPct val="0"/>
              </a:spcAft>
              <a:defRPr kern="1200">
                <a:solidFill>
                  <a:schemeClr val="tx1"/>
                </a:solidFill>
                <a:latin typeface="Arial" charset="0"/>
                <a:ea typeface="宋体" charset="-122"/>
                <a:cs typeface="+mn-cs"/>
              </a:defRPr>
            </a:lvl4pPr>
            <a:lvl5pPr marL="1828800" algn="l" rtl="0" eaLnBrk="0" fontAlgn="base" hangingPunct="0">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a:lstStyle>
          <a:p>
            <a:pPr>
              <a:lnSpc>
                <a:spcPct val="100000"/>
              </a:lnSpc>
              <a:buFontTx/>
              <a:buNone/>
            </a:pPr>
            <a:r>
              <a:rPr lang="en-US" altLang="zh-CN" sz="800" b="0" dirty="0">
                <a:latin typeface="微软雅黑 Light" panose="020B0502040204020203" pitchFamily="34" charset="-122"/>
                <a:ea typeface="微软雅黑 Light" panose="020B0502040204020203" pitchFamily="34" charset="-122"/>
              </a:rPr>
              <a:t>World Health Organization: WHO Global Database on Body Mass Index. 2006. Available at: </a:t>
            </a:r>
            <a:r>
              <a:rPr lang="en-US" altLang="zh-CN" sz="800" b="0" dirty="0">
                <a:latin typeface="微软雅黑 Light" panose="020B0502040204020203" pitchFamily="34" charset="-122"/>
                <a:ea typeface="微软雅黑 Light" panose="020B0502040204020203" pitchFamily="34" charset="-122"/>
                <a:hlinkClick r:id="rId3"/>
              </a:rPr>
              <a:t>http://apps.who.int/bmi/index</a:t>
            </a:r>
            <a:r>
              <a:rPr lang="en-US" altLang="zh-CN" sz="800" b="0" dirty="0">
                <a:latin typeface="微软雅黑 Light" panose="020B0502040204020203" pitchFamily="34" charset="-122"/>
                <a:ea typeface="微软雅黑 Light" panose="020B0502040204020203" pitchFamily="34" charset="-122"/>
              </a:rPr>
              <a:t>. </a:t>
            </a:r>
            <a:r>
              <a:rPr lang="en-US" altLang="zh-CN" sz="800" b="0" dirty="0" err="1">
                <a:latin typeface="微软雅黑 Light" panose="020B0502040204020203" pitchFamily="34" charset="-122"/>
                <a:ea typeface="微软雅黑 Light" panose="020B0502040204020203" pitchFamily="34" charset="-122"/>
              </a:rPr>
              <a:t>jsp</a:t>
            </a:r>
            <a:r>
              <a:rPr lang="en-US" altLang="zh-CN" sz="800" b="0" dirty="0">
                <a:latin typeface="微软雅黑 Light" panose="020B0502040204020203" pitchFamily="34" charset="-122"/>
                <a:ea typeface="微软雅黑 Light" panose="020B0502040204020203" pitchFamily="34" charset="-122"/>
              </a:rPr>
              <a:t>? </a:t>
            </a:r>
            <a:r>
              <a:rPr lang="en-US" altLang="zh-CN" sz="800" b="0" dirty="0" err="1">
                <a:latin typeface="微软雅黑 Light" panose="020B0502040204020203" pitchFamily="34" charset="-122"/>
                <a:ea typeface="微软雅黑 Light" panose="020B0502040204020203" pitchFamily="34" charset="-122"/>
              </a:rPr>
              <a:t>introPage</a:t>
            </a:r>
            <a:r>
              <a:rPr lang="en-US" altLang="zh-CN" sz="800" b="0" dirty="0">
                <a:latin typeface="微软雅黑 Light" panose="020B0502040204020203" pitchFamily="34" charset="-122"/>
                <a:ea typeface="微软雅黑 Light" panose="020B0502040204020203" pitchFamily="34" charset="-122"/>
              </a:rPr>
              <a:t> =intro _3.html.  Accessed October 12, 2014</a:t>
            </a:r>
            <a:endParaRPr lang="zh-CN" altLang="en-US" sz="800" b="0" dirty="0">
              <a:latin typeface="微软雅黑 Light" panose="020B0502040204020203" pitchFamily="34" charset="-122"/>
              <a:ea typeface="微软雅黑 Light" panose="020B0502040204020203" pitchFamily="34" charset="-122"/>
            </a:endParaRPr>
          </a:p>
        </p:txBody>
      </p:sp>
      <p:sp>
        <p:nvSpPr>
          <p:cNvPr id="27" name="矩形 26"/>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31" name="TextBox 30"/>
          <p:cNvSpPr txBox="1"/>
          <p:nvPr/>
        </p:nvSpPr>
        <p:spPr>
          <a:xfrm>
            <a:off x="323528" y="123478"/>
            <a:ext cx="62840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2</a:t>
            </a:r>
            <a:endParaRPr lang="zh-CN" altLang="en-US" sz="4000" dirty="0">
              <a:latin typeface="04b_21" panose="00000400000000000000" pitchFamily="2" charset="0"/>
              <a:ea typeface="华文新魏" panose="02010800040101010101" pitchFamily="2" charset="-122"/>
            </a:endParaRPr>
          </a:p>
        </p:txBody>
      </p:sp>
    </p:spTree>
    <p:extLst>
      <p:ext uri="{BB962C8B-B14F-4D97-AF65-F5344CB8AC3E}">
        <p14:creationId xmlns:p14="http://schemas.microsoft.com/office/powerpoint/2010/main" val="1937197015"/>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0"/>
          </a:stretch>
        </a:blipFill>
        <a:effectLst/>
      </p:bgPr>
    </p:bg>
    <p:spTree>
      <p:nvGrpSpPr>
        <p:cNvPr id="1" name=""/>
        <p:cNvGrpSpPr/>
        <p:nvPr/>
      </p:nvGrpSpPr>
      <p:grpSpPr>
        <a:xfrm>
          <a:off x="0" y="0"/>
          <a:ext cx="0" cy="0"/>
          <a:chOff x="0" y="0"/>
          <a:chExt cx="0" cy="0"/>
        </a:xfrm>
      </p:grpSpPr>
      <p:sp>
        <p:nvSpPr>
          <p:cNvPr id="15" name="矩形 14"/>
          <p:cNvSpPr/>
          <p:nvPr/>
        </p:nvSpPr>
        <p:spPr>
          <a:xfrm>
            <a:off x="-540568" y="1995686"/>
            <a:ext cx="10441160" cy="2880320"/>
          </a:xfrm>
          <a:prstGeom prst="rect">
            <a:avLst/>
          </a:prstGeom>
          <a:solidFill>
            <a:schemeClr val="lt1">
              <a:alpha val="86000"/>
            </a:scheme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sp>
        <p:nvSpPr>
          <p:cNvPr id="4" name="矩形 3"/>
          <p:cNvSpPr/>
          <p:nvPr/>
        </p:nvSpPr>
        <p:spPr>
          <a:xfrm>
            <a:off x="971600" y="411510"/>
            <a:ext cx="324036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微软雅黑 Light" panose="020B0502040204020203" pitchFamily="34" charset="-122"/>
                <a:ea typeface="微软雅黑 Light" panose="020B0502040204020203" pitchFamily="34" charset="-122"/>
              </a:rPr>
              <a:t>结局指标 </a:t>
            </a:r>
            <a:r>
              <a:rPr lang="en-US" altLang="zh-CN" dirty="0" smtClean="0">
                <a:latin typeface="微软雅黑 Light" panose="020B0502040204020203" pitchFamily="34" charset="-122"/>
                <a:ea typeface="微软雅黑 Light" panose="020B0502040204020203" pitchFamily="34" charset="-122"/>
              </a:rPr>
              <a:t>Clinical outcomes</a:t>
            </a:r>
            <a:endParaRPr lang="zh-CN" altLang="en-US"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6" name="TextBox 5"/>
          <p:cNvSpPr txBox="1"/>
          <p:nvPr/>
        </p:nvSpPr>
        <p:spPr>
          <a:xfrm>
            <a:off x="323528" y="123478"/>
            <a:ext cx="62840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3</a:t>
            </a:r>
            <a:endParaRPr lang="zh-CN" altLang="en-US" sz="4000" dirty="0">
              <a:latin typeface="04b_21" panose="00000400000000000000" pitchFamily="2" charset="0"/>
              <a:ea typeface="华文新魏" panose="02010800040101010101" pitchFamily="2" charset="-122"/>
            </a:endParaRPr>
          </a:p>
        </p:txBody>
      </p:sp>
      <p:sp>
        <p:nvSpPr>
          <p:cNvPr id="12" name="TextBox 11"/>
          <p:cNvSpPr txBox="1"/>
          <p:nvPr/>
        </p:nvSpPr>
        <p:spPr>
          <a:xfrm>
            <a:off x="971600" y="2427734"/>
            <a:ext cx="5904656" cy="2123658"/>
          </a:xfrm>
          <a:prstGeom prst="rect">
            <a:avLst/>
          </a:prstGeom>
          <a:noFill/>
        </p:spPr>
        <p:txBody>
          <a:bodyPr wrap="square" rtlCol="0">
            <a:spAutoFit/>
          </a:bodyPr>
          <a:lstStyle/>
          <a:p>
            <a:r>
              <a:rPr lang="en-US" altLang="zh-CN" sz="2200" b="1" dirty="0">
                <a:latin typeface="微软雅黑 Light" panose="020B0502040204020203" pitchFamily="34" charset="-122"/>
                <a:ea typeface="微软雅黑 Light" panose="020B0502040204020203" pitchFamily="34" charset="-122"/>
                <a:sym typeface="Calibri" charset="0"/>
              </a:rPr>
              <a:t>1. Mechanical ventilation time(hours)</a:t>
            </a:r>
            <a:endParaRPr lang="en-US" altLang="zh-CN" sz="2200" b="1" dirty="0">
              <a:latin typeface="微软雅黑 Light" pitchFamily="34" charset="-122"/>
              <a:ea typeface="微软雅黑 Light" pitchFamily="34" charset="-122"/>
            </a:endParaRPr>
          </a:p>
          <a:p>
            <a:r>
              <a:rPr lang="en-US" altLang="zh-CN" sz="2200" b="1" dirty="0">
                <a:latin typeface="微软雅黑 Light" pitchFamily="34" charset="-122"/>
                <a:ea typeface="微软雅黑 Light" pitchFamily="34" charset="-122"/>
              </a:rPr>
              <a:t>2. All cause ICU mortality </a:t>
            </a:r>
          </a:p>
          <a:p>
            <a:r>
              <a:rPr lang="en-US" altLang="zh-CN" sz="2200" b="1" dirty="0">
                <a:latin typeface="微软雅黑 Light" pitchFamily="34" charset="-122"/>
                <a:ea typeface="微软雅黑 Light" pitchFamily="34" charset="-122"/>
              </a:rPr>
              <a:t>3. 30-day, 90-day mortality.</a:t>
            </a:r>
          </a:p>
          <a:p>
            <a:r>
              <a:rPr lang="en-US" altLang="zh-CN" sz="2200" b="1" dirty="0">
                <a:latin typeface="微软雅黑 Light" pitchFamily="34" charset="-122"/>
                <a:ea typeface="微软雅黑 Light" pitchFamily="34" charset="-122"/>
              </a:rPr>
              <a:t>4. The length of stay(LOS) in ICU</a:t>
            </a:r>
          </a:p>
          <a:p>
            <a:r>
              <a:rPr lang="en-US" altLang="zh-CN" sz="2200" b="1" dirty="0">
                <a:latin typeface="微软雅黑 Light" pitchFamily="34" charset="-122"/>
                <a:ea typeface="微软雅黑 Light" pitchFamily="34" charset="-122"/>
              </a:rPr>
              <a:t>5. Tracheotomy rate</a:t>
            </a:r>
          </a:p>
          <a:p>
            <a:r>
              <a:rPr lang="en-US" altLang="zh-CN" sz="2200" b="1" dirty="0">
                <a:latin typeface="微软雅黑 Light" pitchFamily="34" charset="-122"/>
                <a:ea typeface="微软雅黑 Light" pitchFamily="34" charset="-122"/>
              </a:rPr>
              <a:t>6. ICU readmission rate</a:t>
            </a:r>
          </a:p>
        </p:txBody>
      </p:sp>
    </p:spTree>
    <p:extLst>
      <p:ext uri="{BB962C8B-B14F-4D97-AF65-F5344CB8AC3E}">
        <p14:creationId xmlns:p14="http://schemas.microsoft.com/office/powerpoint/2010/main" val="972402290"/>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C:\Users\Administrator\Desktop\数据2.jpg"/>
          <p:cNvPicPr>
            <a:picLocks noChangeAspect="1" noChangeArrowheads="1"/>
          </p:cNvPicPr>
          <p:nvPr/>
        </p:nvPicPr>
        <p:blipFill rotWithShape="1">
          <a:blip r:embed="rId2">
            <a:extLst>
              <a:ext uri="{28A0092B-C50C-407E-A947-70E740481C1C}">
                <a14:useLocalDpi xmlns:a14="http://schemas.microsoft.com/office/drawing/2010/main" val="0"/>
              </a:ext>
            </a:extLst>
          </a:blip>
          <a:srcRect r="6576" b="2606"/>
          <a:stretch/>
        </p:blipFill>
        <p:spPr bwMode="auto">
          <a:xfrm>
            <a:off x="-36512" y="1131590"/>
            <a:ext cx="5723563" cy="358006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C:\Users\Administrator\Desktop\数据4.jpg"/>
          <p:cNvPicPr>
            <a:picLocks noChangeAspect="1" noChangeArrowheads="1"/>
          </p:cNvPicPr>
          <p:nvPr/>
        </p:nvPicPr>
        <p:blipFill rotWithShape="1">
          <a:blip r:embed="rId3">
            <a:extLst>
              <a:ext uri="{28A0092B-C50C-407E-A947-70E740481C1C}">
                <a14:useLocalDpi xmlns:a14="http://schemas.microsoft.com/office/drawing/2010/main" val="0"/>
              </a:ext>
            </a:extLst>
          </a:blip>
          <a:srcRect l="37" t="-313" r="6891" b="4008"/>
          <a:stretch/>
        </p:blipFill>
        <p:spPr bwMode="auto">
          <a:xfrm>
            <a:off x="-238314" y="1032933"/>
            <a:ext cx="5925365" cy="3678726"/>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7" name="矩形 6"/>
          <p:cNvSpPr/>
          <p:nvPr/>
        </p:nvSpPr>
        <p:spPr>
          <a:xfrm>
            <a:off x="971600" y="412321"/>
            <a:ext cx="432048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bg1"/>
                </a:solidFill>
                <a:latin typeface="微软雅黑 Light" panose="020B0502040204020203" pitchFamily="34" charset="-122"/>
                <a:ea typeface="微软雅黑 Light" panose="020B0502040204020203" pitchFamily="34" charset="-122"/>
              </a:rPr>
              <a:t>探索性分析 </a:t>
            </a:r>
            <a:r>
              <a:rPr lang="en-US" altLang="zh-CN" dirty="0" smtClean="0">
                <a:solidFill>
                  <a:schemeClr val="bg1"/>
                </a:solidFill>
                <a:latin typeface="微软雅黑 Light" panose="020B0502040204020203" pitchFamily="34" charset="-122"/>
                <a:ea typeface="微软雅黑 Light" panose="020B0502040204020203" pitchFamily="34" charset="-122"/>
              </a:rPr>
              <a:t> exploratory data analysis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8" name="TextBox 7"/>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4</a:t>
            </a:r>
            <a:endParaRPr lang="zh-CN" altLang="en-US" sz="4000" dirty="0">
              <a:latin typeface="04b_21" panose="00000400000000000000" pitchFamily="2" charset="0"/>
              <a:ea typeface="华文新魏" panose="02010800040101010101" pitchFamily="2" charset="-122"/>
            </a:endParaRPr>
          </a:p>
        </p:txBody>
      </p:sp>
      <p:grpSp>
        <p:nvGrpSpPr>
          <p:cNvPr id="9" name="组合 8"/>
          <p:cNvGrpSpPr/>
          <p:nvPr/>
        </p:nvGrpSpPr>
        <p:grpSpPr>
          <a:xfrm>
            <a:off x="6119192" y="1625807"/>
            <a:ext cx="2849793" cy="2638839"/>
            <a:chOff x="3587745" y="699542"/>
            <a:chExt cx="4848829" cy="4773494"/>
          </a:xfrm>
        </p:grpSpPr>
        <p:pic>
          <p:nvPicPr>
            <p:cNvPr id="10" name="Picture 3"/>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9887" b="81010"/>
            <a:stretch/>
          </p:blipFill>
          <p:spPr bwMode="auto">
            <a:xfrm>
              <a:off x="3587745" y="699542"/>
              <a:ext cx="4848829" cy="351152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1" name="Picture 3"/>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2446" t="86172" r="61414" b="-186"/>
            <a:stretch/>
          </p:blipFill>
          <p:spPr bwMode="auto">
            <a:xfrm>
              <a:off x="4212379" y="4204660"/>
              <a:ext cx="2394429" cy="1268376"/>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pSp>
    </p:spTree>
    <p:extLst>
      <p:ext uri="{BB962C8B-B14F-4D97-AF65-F5344CB8AC3E}">
        <p14:creationId xmlns:p14="http://schemas.microsoft.com/office/powerpoint/2010/main" val="1476480040"/>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nodeType="clickEffect">
                                  <p:stCondLst>
                                    <p:cond delay="0"/>
                                  </p:stCondLst>
                                  <p:childTnLst>
                                    <p:animEffect transition="out" filter="randombar(horizontal)">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par>
                                <p:cTn id="8" presetID="22" presetClass="exit" presetSubtype="4" fill="hold" nodeType="withEffect">
                                  <p:stCondLst>
                                    <p:cond delay="0"/>
                                  </p:stCondLst>
                                  <p:childTnLst>
                                    <p:animEffect transition="out" filter="wipe(down)">
                                      <p:cBhvr>
                                        <p:cTn id="9" dur="500"/>
                                        <p:tgtEl>
                                          <p:spTgt spid="9"/>
                                        </p:tgtEl>
                                      </p:cBhvr>
                                    </p:animEffect>
                                    <p:set>
                                      <p:cBhvr>
                                        <p:cTn id="10"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916401"/>
            <a:ext cx="7014666" cy="42245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矩形 2"/>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4" name="矩形 3"/>
          <p:cNvSpPr/>
          <p:nvPr/>
        </p:nvSpPr>
        <p:spPr>
          <a:xfrm>
            <a:off x="971600" y="412321"/>
            <a:ext cx="432048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bg1"/>
                </a:solidFill>
                <a:latin typeface="微软雅黑 Light" panose="020B0502040204020203" pitchFamily="34" charset="-122"/>
                <a:ea typeface="微软雅黑 Light" panose="020B0502040204020203" pitchFamily="34" charset="-122"/>
              </a:rPr>
              <a:t>探索性分析 </a:t>
            </a:r>
            <a:r>
              <a:rPr lang="en-US" altLang="zh-CN" dirty="0">
                <a:solidFill>
                  <a:schemeClr val="bg1"/>
                </a:solidFill>
                <a:latin typeface="微软雅黑 Light" panose="020B0502040204020203" pitchFamily="34" charset="-122"/>
                <a:ea typeface="微软雅黑 Light" panose="020B0502040204020203" pitchFamily="34" charset="-122"/>
              </a:rPr>
              <a:t> exploratory data analysis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5" name="TextBox 4"/>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4</a:t>
            </a:r>
            <a:endParaRPr lang="zh-CN" altLang="en-US" sz="4000" dirty="0">
              <a:latin typeface="04b_21" panose="00000400000000000000" pitchFamily="2" charset="0"/>
              <a:ea typeface="华文新魏" panose="02010800040101010101" pitchFamily="2" charset="-122"/>
            </a:endParaRPr>
          </a:p>
        </p:txBody>
      </p:sp>
    </p:spTree>
    <p:extLst>
      <p:ext uri="{BB962C8B-B14F-4D97-AF65-F5344CB8AC3E}">
        <p14:creationId xmlns:p14="http://schemas.microsoft.com/office/powerpoint/2010/main" val="8883914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903834"/>
            <a:ext cx="7065818" cy="41161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矩形 2"/>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4" name="矩形 3"/>
          <p:cNvSpPr/>
          <p:nvPr/>
        </p:nvSpPr>
        <p:spPr>
          <a:xfrm>
            <a:off x="971600" y="412321"/>
            <a:ext cx="432048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bg1"/>
                </a:solidFill>
                <a:latin typeface="微软雅黑 Light" panose="020B0502040204020203" pitchFamily="34" charset="-122"/>
                <a:ea typeface="微软雅黑 Light" panose="020B0502040204020203" pitchFamily="34" charset="-122"/>
              </a:rPr>
              <a:t>探索性分析 </a:t>
            </a:r>
            <a:r>
              <a:rPr lang="en-US" altLang="zh-CN" dirty="0">
                <a:solidFill>
                  <a:schemeClr val="bg1"/>
                </a:solidFill>
                <a:latin typeface="微软雅黑 Light" panose="020B0502040204020203" pitchFamily="34" charset="-122"/>
                <a:ea typeface="微软雅黑 Light" panose="020B0502040204020203" pitchFamily="34" charset="-122"/>
              </a:rPr>
              <a:t> exploratory data analysis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5" name="TextBox 4"/>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4</a:t>
            </a:r>
            <a:endParaRPr lang="zh-CN" altLang="en-US" sz="4000" dirty="0">
              <a:latin typeface="04b_21" panose="00000400000000000000" pitchFamily="2" charset="0"/>
              <a:ea typeface="华文新魏" panose="02010800040101010101" pitchFamily="2" charset="-122"/>
            </a:endParaRPr>
          </a:p>
        </p:txBody>
      </p:sp>
    </p:spTree>
    <p:extLst>
      <p:ext uri="{BB962C8B-B14F-4D97-AF65-F5344CB8AC3E}">
        <p14:creationId xmlns:p14="http://schemas.microsoft.com/office/powerpoint/2010/main" val="573492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1000"/>
            <a:lum/>
          </a:blip>
          <a:srcRect/>
          <a:stretch>
            <a:fillRect t="-39000" b="-39000"/>
          </a:stretch>
        </a:blipFill>
        <a:effectLst/>
      </p:bgPr>
    </p:bg>
    <p:spTree>
      <p:nvGrpSpPr>
        <p:cNvPr id="1" name=""/>
        <p:cNvGrpSpPr/>
        <p:nvPr/>
      </p:nvGrpSpPr>
      <p:grpSpPr>
        <a:xfrm>
          <a:off x="0" y="0"/>
          <a:ext cx="0" cy="0"/>
          <a:chOff x="0" y="0"/>
          <a:chExt cx="0" cy="0"/>
        </a:xfrm>
      </p:grpSpPr>
      <p:sp>
        <p:nvSpPr>
          <p:cNvPr id="8" name="矩形 7"/>
          <p:cNvSpPr/>
          <p:nvPr/>
        </p:nvSpPr>
        <p:spPr>
          <a:xfrm>
            <a:off x="1979712" y="3542864"/>
            <a:ext cx="7704856" cy="10081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smtClean="0">
                <a:solidFill>
                  <a:schemeClr val="tx1">
                    <a:lumMod val="50000"/>
                    <a:lumOff val="50000"/>
                  </a:schemeClr>
                </a:solidFill>
                <a:latin typeface="华文隶书" panose="02010800040101010101" pitchFamily="2" charset="-122"/>
                <a:ea typeface="华文隶书" panose="02010800040101010101" pitchFamily="2" charset="-122"/>
              </a:rPr>
              <a:t>康红军，</a:t>
            </a:r>
            <a:r>
              <a:rPr lang="en-US" altLang="zh-CN" sz="2000" dirty="0" err="1" smtClean="0">
                <a:solidFill>
                  <a:schemeClr val="tx1">
                    <a:lumMod val="50000"/>
                    <a:lumOff val="50000"/>
                  </a:schemeClr>
                </a:solidFill>
                <a:latin typeface="华文隶书" panose="02010800040101010101" pitchFamily="2" charset="-122"/>
                <a:ea typeface="华文隶书" panose="02010800040101010101" pitchFamily="2" charset="-122"/>
              </a:rPr>
              <a:t>hongjun</a:t>
            </a:r>
            <a:r>
              <a:rPr lang="en-US" altLang="zh-CN" sz="2000" dirty="0" smtClean="0">
                <a:solidFill>
                  <a:schemeClr val="tx1">
                    <a:lumMod val="50000"/>
                    <a:lumOff val="50000"/>
                  </a:schemeClr>
                </a:solidFill>
                <a:latin typeface="华文隶书" panose="02010800040101010101" pitchFamily="2" charset="-122"/>
                <a:ea typeface="华文隶书" panose="02010800040101010101" pitchFamily="2" charset="-122"/>
              </a:rPr>
              <a:t> Kang</a:t>
            </a:r>
          </a:p>
          <a:p>
            <a:endParaRPr lang="en-US" altLang="zh-CN" sz="500" dirty="0" smtClean="0">
              <a:solidFill>
                <a:schemeClr val="tx1">
                  <a:lumMod val="50000"/>
                  <a:lumOff val="50000"/>
                </a:schemeClr>
              </a:solidFill>
              <a:latin typeface="微软雅黑 Light" panose="020B0502040204020203" pitchFamily="34" charset="-122"/>
              <a:ea typeface="微软雅黑 Light" panose="020B0502040204020203" pitchFamily="34" charset="-122"/>
            </a:endParaRPr>
          </a:p>
          <a:p>
            <a:r>
              <a:rPr lang="en-US" altLang="zh-CN" sz="1600" dirty="0">
                <a:solidFill>
                  <a:schemeClr val="tx1">
                    <a:lumMod val="50000"/>
                    <a:lumOff val="50000"/>
                  </a:schemeClr>
                </a:solidFill>
                <a:latin typeface="微软雅黑 Light" panose="020B0502040204020203" pitchFamily="34" charset="-122"/>
                <a:ea typeface="微软雅黑 Light" panose="020B0502040204020203" pitchFamily="34" charset="-122"/>
              </a:rPr>
              <a:t>The Department of Critical Care Medicine, Chinese PLA General </a:t>
            </a:r>
            <a:r>
              <a:rPr lang="en-US" altLang="zh-CN" sz="1600" dirty="0" smtClean="0">
                <a:solidFill>
                  <a:schemeClr val="tx1">
                    <a:lumMod val="50000"/>
                    <a:lumOff val="50000"/>
                  </a:schemeClr>
                </a:solidFill>
                <a:latin typeface="微软雅黑 Light" panose="020B0502040204020203" pitchFamily="34" charset="-122"/>
                <a:ea typeface="微软雅黑 Light" panose="020B0502040204020203" pitchFamily="34" charset="-122"/>
              </a:rPr>
              <a:t>Hospital</a:t>
            </a:r>
            <a:endParaRPr lang="en-US" altLang="zh-CN" sz="1600" dirty="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6" name="标题 1"/>
          <p:cNvSpPr>
            <a:spLocks noGrp="1" noChangeArrowheads="1"/>
          </p:cNvSpPr>
          <p:nvPr/>
        </p:nvSpPr>
        <p:spPr bwMode="auto">
          <a:xfrm>
            <a:off x="251520" y="987574"/>
            <a:ext cx="8892480" cy="1323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914400" indent="-914400" algn="ctr" rtl="0" eaLnBrk="0" fontAlgn="base" hangingPunct="0">
              <a:spcBef>
                <a:spcPct val="0"/>
              </a:spcBef>
              <a:spcAft>
                <a:spcPct val="0"/>
              </a:spcAft>
              <a:defRPr sz="4000" b="1" kern="1200">
                <a:solidFill>
                  <a:schemeClr val="tx1"/>
                </a:solidFill>
                <a:latin typeface="+mj-lt"/>
                <a:ea typeface="+mj-ea"/>
                <a:cs typeface="+mj-cs"/>
                <a:sym typeface="Calibri" pitchFamily="34" charset="0"/>
              </a:defRPr>
            </a:lvl1pPr>
            <a:lvl2pPr marL="914400" indent="-914400" algn="ctr" rtl="0" eaLnBrk="0" fontAlgn="base" hangingPunct="0">
              <a:spcBef>
                <a:spcPct val="0"/>
              </a:spcBef>
              <a:spcAft>
                <a:spcPct val="0"/>
              </a:spcAft>
              <a:defRPr sz="4000" b="1">
                <a:solidFill>
                  <a:schemeClr val="tx1"/>
                </a:solidFill>
                <a:latin typeface="Times New Roman" panose="02020603050405020304" pitchFamily="18" charset="0"/>
                <a:ea typeface="微软雅黑" panose="020B0503020204020204" pitchFamily="34" charset="-122"/>
                <a:sym typeface="Calibri" pitchFamily="34" charset="0"/>
              </a:defRPr>
            </a:lvl2pPr>
            <a:lvl3pPr marL="914400" indent="-914400" algn="ctr" rtl="0" eaLnBrk="0" fontAlgn="base" hangingPunct="0">
              <a:spcBef>
                <a:spcPct val="0"/>
              </a:spcBef>
              <a:spcAft>
                <a:spcPct val="0"/>
              </a:spcAft>
              <a:defRPr sz="4000" b="1">
                <a:solidFill>
                  <a:schemeClr val="tx1"/>
                </a:solidFill>
                <a:latin typeface="Times New Roman" panose="02020603050405020304" pitchFamily="18" charset="0"/>
                <a:ea typeface="微软雅黑" panose="020B0503020204020204" pitchFamily="34" charset="-122"/>
                <a:sym typeface="Calibri" pitchFamily="34" charset="0"/>
              </a:defRPr>
            </a:lvl3pPr>
            <a:lvl4pPr marL="914400" indent="-914400" algn="ctr" rtl="0" eaLnBrk="0" fontAlgn="base" hangingPunct="0">
              <a:spcBef>
                <a:spcPct val="0"/>
              </a:spcBef>
              <a:spcAft>
                <a:spcPct val="0"/>
              </a:spcAft>
              <a:defRPr sz="4000" b="1">
                <a:solidFill>
                  <a:schemeClr val="tx1"/>
                </a:solidFill>
                <a:latin typeface="Times New Roman" panose="02020603050405020304" pitchFamily="18" charset="0"/>
                <a:ea typeface="微软雅黑" panose="020B0503020204020204" pitchFamily="34" charset="-122"/>
                <a:sym typeface="Calibri" pitchFamily="34" charset="0"/>
              </a:defRPr>
            </a:lvl4pPr>
            <a:lvl5pPr marL="914400" indent="-914400" algn="ctr" rtl="0" eaLnBrk="0" fontAlgn="base" hangingPunct="0">
              <a:spcBef>
                <a:spcPct val="0"/>
              </a:spcBef>
              <a:spcAft>
                <a:spcPct val="0"/>
              </a:spcAft>
              <a:defRPr sz="4000" b="1">
                <a:solidFill>
                  <a:schemeClr val="tx1"/>
                </a:solidFill>
                <a:latin typeface="Times New Roman" panose="02020603050405020304" pitchFamily="18" charset="0"/>
                <a:ea typeface="微软雅黑" panose="020B0503020204020204" pitchFamily="34" charset="-122"/>
                <a:sym typeface="Calibri" pitchFamily="34" charset="0"/>
              </a:defRPr>
            </a:lvl5pPr>
            <a:lvl6pPr marL="1371600" indent="-914400" algn="ctr" rtl="0" fontAlgn="base">
              <a:spcBef>
                <a:spcPct val="0"/>
              </a:spcBef>
              <a:spcAft>
                <a:spcPct val="0"/>
              </a:spcAft>
              <a:defRPr sz="4000" b="1">
                <a:solidFill>
                  <a:schemeClr val="tx1"/>
                </a:solidFill>
                <a:latin typeface="Times New Roman" panose="02020603050405020304" pitchFamily="18" charset="0"/>
                <a:ea typeface="微软雅黑" panose="020B0503020204020204" pitchFamily="34" charset="-122"/>
                <a:sym typeface="Calibri" panose="020F0502020204030204" pitchFamily="34" charset="0"/>
              </a:defRPr>
            </a:lvl6pPr>
            <a:lvl7pPr marL="1828800" indent="-914400" algn="ctr" rtl="0" fontAlgn="base">
              <a:spcBef>
                <a:spcPct val="0"/>
              </a:spcBef>
              <a:spcAft>
                <a:spcPct val="0"/>
              </a:spcAft>
              <a:defRPr sz="4000" b="1">
                <a:solidFill>
                  <a:schemeClr val="tx1"/>
                </a:solidFill>
                <a:latin typeface="Times New Roman" panose="02020603050405020304" pitchFamily="18" charset="0"/>
                <a:ea typeface="微软雅黑" panose="020B0503020204020204" pitchFamily="34" charset="-122"/>
                <a:sym typeface="Calibri" panose="020F0502020204030204" pitchFamily="34" charset="0"/>
              </a:defRPr>
            </a:lvl7pPr>
            <a:lvl8pPr marL="2286000" indent="-914400" algn="ctr" rtl="0" fontAlgn="base">
              <a:spcBef>
                <a:spcPct val="0"/>
              </a:spcBef>
              <a:spcAft>
                <a:spcPct val="0"/>
              </a:spcAft>
              <a:defRPr sz="4000" b="1">
                <a:solidFill>
                  <a:schemeClr val="tx1"/>
                </a:solidFill>
                <a:latin typeface="Times New Roman" panose="02020603050405020304" pitchFamily="18" charset="0"/>
                <a:ea typeface="微软雅黑" panose="020B0503020204020204" pitchFamily="34" charset="-122"/>
                <a:sym typeface="Calibri" panose="020F0502020204030204" pitchFamily="34" charset="0"/>
              </a:defRPr>
            </a:lvl8pPr>
            <a:lvl9pPr marL="2743200" indent="-914400" algn="ctr" rtl="0" fontAlgn="base">
              <a:spcBef>
                <a:spcPct val="0"/>
              </a:spcBef>
              <a:spcAft>
                <a:spcPct val="0"/>
              </a:spcAft>
              <a:defRPr sz="4000" b="1">
                <a:solidFill>
                  <a:schemeClr val="tx1"/>
                </a:solidFill>
                <a:latin typeface="Times New Roman" panose="02020603050405020304" pitchFamily="18" charset="0"/>
                <a:ea typeface="微软雅黑" panose="020B0503020204020204" pitchFamily="34" charset="-122"/>
                <a:sym typeface="Calibri" panose="020F0502020204030204" pitchFamily="34" charset="0"/>
              </a:defRPr>
            </a:lvl9pPr>
          </a:lstStyle>
          <a:p>
            <a:pPr marL="0" indent="0" algn="l" eaLnBrk="1" hangingPunct="1"/>
            <a:r>
              <a:rPr lang="en-US" altLang="zh-CN" sz="3800" dirty="0" smtClean="0">
                <a:solidFill>
                  <a:srgbClr val="FFFF99"/>
                </a:solidFill>
                <a:latin typeface="微软雅黑 Light" panose="020B0502040204020203" pitchFamily="34" charset="-122"/>
                <a:ea typeface="微软雅黑 Light" panose="020B0502040204020203" pitchFamily="34" charset="-122"/>
                <a:cs typeface="Times New Roman" panose="02020603050405020304" pitchFamily="18" charset="0"/>
              </a:rPr>
              <a:t>The relationship between BMI and clinical outcomes in critically ill patients</a:t>
            </a:r>
          </a:p>
          <a:p>
            <a:pPr marL="0" indent="0" algn="l" eaLnBrk="1" hangingPunct="1"/>
            <a:r>
              <a:rPr lang="en-US" altLang="zh-CN" sz="2600" dirty="0" smtClean="0">
                <a:solidFill>
                  <a:schemeClr val="bg1"/>
                </a:solidFill>
                <a:latin typeface="微软雅黑" panose="020B0503020204020204" pitchFamily="34" charset="-122"/>
                <a:ea typeface="微软雅黑" panose="020B0503020204020204" pitchFamily="34" charset="-122"/>
                <a:cs typeface="Microsoft Himalaya" panose="01010100010101010101" pitchFamily="2" charset="0"/>
              </a:rPr>
              <a:t>ICU</a:t>
            </a:r>
            <a:r>
              <a:rPr lang="zh-CN" altLang="en-US" sz="2600" dirty="0" smtClean="0">
                <a:solidFill>
                  <a:schemeClr val="bg1"/>
                </a:solidFill>
                <a:latin typeface="微软雅黑" panose="020B0503020204020204" pitchFamily="34" charset="-122"/>
                <a:ea typeface="微软雅黑" panose="020B0503020204020204" pitchFamily="34" charset="-122"/>
                <a:cs typeface="Microsoft Himalaya" panose="01010100010101010101" pitchFamily="2" charset="0"/>
              </a:rPr>
              <a:t>患者</a:t>
            </a:r>
            <a:r>
              <a:rPr lang="en-US" altLang="zh-CN" sz="26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BMI</a:t>
            </a:r>
            <a:r>
              <a:rPr lang="zh-CN" altLang="en-US" sz="2600" dirty="0" smtClean="0">
                <a:solidFill>
                  <a:schemeClr val="bg1"/>
                </a:solidFill>
                <a:latin typeface="微软雅黑" panose="020B0503020204020204" pitchFamily="34" charset="-122"/>
                <a:ea typeface="微软雅黑" panose="020B0503020204020204" pitchFamily="34" charset="-122"/>
                <a:cs typeface="Microsoft Himalaya" panose="01010100010101010101" pitchFamily="2" charset="0"/>
              </a:rPr>
              <a:t>指数和临床结局指标的关系</a:t>
            </a:r>
            <a:endParaRPr lang="zh-CN" altLang="zh-CN" sz="2600" dirty="0" smtClean="0">
              <a:solidFill>
                <a:schemeClr val="bg1"/>
              </a:solidFill>
              <a:latin typeface="微软雅黑" panose="020B0503020204020204" pitchFamily="34" charset="-122"/>
              <a:ea typeface="微软雅黑" panose="020B0503020204020204" pitchFamily="34" charset="-122"/>
              <a:cs typeface="Microsoft Himalaya" panose="01010100010101010101" pitchFamily="2" charset="0"/>
            </a:endParaRPr>
          </a:p>
          <a:p>
            <a:pPr marL="0" indent="0" algn="l" eaLnBrk="1" hangingPunct="1">
              <a:lnSpc>
                <a:spcPts val="3000"/>
              </a:lnSpc>
            </a:pPr>
            <a:endParaRPr lang="en-US" altLang="zh-CN" sz="2000" dirty="0" smtClean="0">
              <a:solidFill>
                <a:schemeClr val="bg1"/>
              </a:solidFill>
              <a:latin typeface="微软雅黑 Light" panose="020B0502040204020203" pitchFamily="34" charset="-122"/>
              <a:ea typeface="微软雅黑 Light" panose="020B0502040204020203" pitchFamily="34" charset="-122"/>
              <a:cs typeface="Microsoft Himalaya" panose="01010100010101010101" pitchFamily="2" charset="0"/>
            </a:endParaRPr>
          </a:p>
        </p:txBody>
      </p:sp>
      <p:sp>
        <p:nvSpPr>
          <p:cNvPr id="9" name="矩形 8"/>
          <p:cNvSpPr/>
          <p:nvPr/>
        </p:nvSpPr>
        <p:spPr>
          <a:xfrm>
            <a:off x="-313569" y="3542864"/>
            <a:ext cx="2293281" cy="10081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sz="2000" dirty="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pic>
        <p:nvPicPr>
          <p:cNvPr id="7" name="Picture 2" descr="C:\Users\Administrator\Desktop\datathon  BMI\301 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1520" y="3571951"/>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p:cNvSpPr/>
          <p:nvPr/>
        </p:nvSpPr>
        <p:spPr>
          <a:xfrm>
            <a:off x="1187624" y="4731990"/>
            <a:ext cx="6448276" cy="2880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dirty="0" smtClean="0">
                <a:solidFill>
                  <a:srgbClr val="FFFF99"/>
                </a:solidFill>
                <a:latin typeface="微软雅黑 Light" panose="020B0502040204020203" pitchFamily="34" charset="-122"/>
                <a:ea typeface="微软雅黑 Light" panose="020B0502040204020203" pitchFamily="34" charset="-122"/>
              </a:rPr>
              <a:t>The 2</a:t>
            </a:r>
            <a:r>
              <a:rPr lang="en-US" altLang="zh-CN" sz="1200" b="1" baseline="30000" dirty="0" smtClean="0">
                <a:solidFill>
                  <a:srgbClr val="FFFF99"/>
                </a:solidFill>
                <a:latin typeface="微软雅黑 Light" panose="020B0502040204020203" pitchFamily="34" charset="-122"/>
                <a:ea typeface="微软雅黑 Light" panose="020B0502040204020203" pitchFamily="34" charset="-122"/>
              </a:rPr>
              <a:t>nd</a:t>
            </a:r>
            <a:r>
              <a:rPr lang="en-US" altLang="zh-CN" sz="1200" b="1" dirty="0" smtClean="0">
                <a:solidFill>
                  <a:srgbClr val="FFFF99"/>
                </a:solidFill>
                <a:latin typeface="微软雅黑 Light" panose="020B0502040204020203" pitchFamily="34" charset="-122"/>
                <a:ea typeface="微软雅黑 Light" panose="020B0502040204020203" pitchFamily="34" charset="-122"/>
              </a:rPr>
              <a:t> 301-MIT health data conference and </a:t>
            </a:r>
            <a:r>
              <a:rPr lang="en-US" altLang="zh-CN" sz="1200" b="1" dirty="0" err="1" smtClean="0">
                <a:solidFill>
                  <a:srgbClr val="FFFF99"/>
                </a:solidFill>
                <a:latin typeface="微软雅黑 Light" panose="020B0502040204020203" pitchFamily="34" charset="-122"/>
                <a:ea typeface="微软雅黑 Light" panose="020B0502040204020203" pitchFamily="34" charset="-122"/>
              </a:rPr>
              <a:t>Datathon</a:t>
            </a:r>
            <a:r>
              <a:rPr lang="en-US" altLang="zh-CN" sz="1200" b="1" dirty="0" smtClean="0">
                <a:solidFill>
                  <a:srgbClr val="FFFF99"/>
                </a:solidFill>
                <a:latin typeface="微软雅黑 Light" panose="020B0502040204020203" pitchFamily="34" charset="-122"/>
                <a:ea typeface="微软雅黑 Light" panose="020B0502040204020203" pitchFamily="34" charset="-122"/>
              </a:rPr>
              <a:t>     2017</a:t>
            </a:r>
            <a:r>
              <a:rPr lang="zh-CN" altLang="en-US" sz="1200" b="1" dirty="0" smtClean="0">
                <a:solidFill>
                  <a:srgbClr val="FFFF99"/>
                </a:solidFill>
                <a:latin typeface="微软雅黑 Light" panose="020B0502040204020203" pitchFamily="34" charset="-122"/>
                <a:ea typeface="微软雅黑 Light" panose="020B0502040204020203" pitchFamily="34" charset="-122"/>
              </a:rPr>
              <a:t>年</a:t>
            </a:r>
            <a:r>
              <a:rPr lang="en-US" altLang="zh-CN" sz="1200" b="1" dirty="0" smtClean="0">
                <a:solidFill>
                  <a:srgbClr val="FFFF99"/>
                </a:solidFill>
                <a:latin typeface="微软雅黑 Light" panose="020B0502040204020203" pitchFamily="34" charset="-122"/>
                <a:ea typeface="微软雅黑 Light" panose="020B0502040204020203" pitchFamily="34" charset="-122"/>
              </a:rPr>
              <a:t>11</a:t>
            </a:r>
            <a:r>
              <a:rPr lang="zh-CN" altLang="en-US" sz="1200" b="1" dirty="0" smtClean="0">
                <a:solidFill>
                  <a:srgbClr val="FFFF99"/>
                </a:solidFill>
                <a:latin typeface="微软雅黑 Light" panose="020B0502040204020203" pitchFamily="34" charset="-122"/>
                <a:ea typeface="微软雅黑 Light" panose="020B0502040204020203" pitchFamily="34" charset="-122"/>
              </a:rPr>
              <a:t>月</a:t>
            </a:r>
            <a:r>
              <a:rPr lang="en-US" altLang="zh-CN" sz="1200" b="1" dirty="0" smtClean="0">
                <a:solidFill>
                  <a:srgbClr val="FFFF99"/>
                </a:solidFill>
                <a:latin typeface="微软雅黑 Light" panose="020B0502040204020203" pitchFamily="34" charset="-122"/>
                <a:ea typeface="微软雅黑 Light" panose="020B0502040204020203" pitchFamily="34" charset="-122"/>
              </a:rPr>
              <a:t>3-5</a:t>
            </a:r>
            <a:r>
              <a:rPr lang="zh-CN" altLang="en-US" sz="1200" b="1" dirty="0" smtClean="0">
                <a:solidFill>
                  <a:srgbClr val="FFFF99"/>
                </a:solidFill>
                <a:latin typeface="微软雅黑 Light" panose="020B0502040204020203" pitchFamily="34" charset="-122"/>
                <a:ea typeface="微软雅黑 Light" panose="020B0502040204020203" pitchFamily="34" charset="-122"/>
              </a:rPr>
              <a:t>日（北京）</a:t>
            </a:r>
            <a:endParaRPr lang="zh-CN" altLang="en-US" sz="1200" b="1" dirty="0">
              <a:solidFill>
                <a:srgbClr val="FFFF99"/>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852176573"/>
      </p:ext>
    </p:extLst>
  </p:cSld>
  <p:clrMapOvr>
    <a:masterClrMapping/>
  </p:clrMapOvr>
  <mc:AlternateContent xmlns:mc="http://schemas.openxmlformats.org/markup-compatibility/2006" xmlns:p14="http://schemas.microsoft.com/office/powerpoint/2010/main">
    <mc:Choice Requires="p14">
      <p:transition spd="slow" p14:dur="1500">
        <p14:shred/>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p:cNvGraphicFramePr>
            <a:graphicFrameLocks noGrp="1"/>
          </p:cNvGraphicFramePr>
          <p:nvPr>
            <p:ph idx="1"/>
            <p:extLst>
              <p:ext uri="{D42A27DB-BD31-4B8C-83A1-F6EECF244321}">
                <p14:modId xmlns:p14="http://schemas.microsoft.com/office/powerpoint/2010/main" val="3806471470"/>
              </p:ext>
            </p:extLst>
          </p:nvPr>
        </p:nvGraphicFramePr>
        <p:xfrm>
          <a:off x="179512" y="1131590"/>
          <a:ext cx="8784977" cy="1800202"/>
        </p:xfrm>
        <a:graphic>
          <a:graphicData uri="http://schemas.openxmlformats.org/drawingml/2006/table">
            <a:tbl>
              <a:tblPr>
                <a:tableStyleId>{5C22544A-7EE6-4342-B048-85BDC9FD1C3A}</a:tableStyleId>
              </a:tblPr>
              <a:tblGrid>
                <a:gridCol w="1483876"/>
                <a:gridCol w="1537640"/>
                <a:gridCol w="1215058"/>
                <a:gridCol w="1193552"/>
                <a:gridCol w="913982"/>
                <a:gridCol w="1096778"/>
                <a:gridCol w="1344091"/>
              </a:tblGrid>
              <a:tr h="200736">
                <a:tc>
                  <a:txBody>
                    <a:bodyPr/>
                    <a:lstStyle/>
                    <a:p>
                      <a:pPr algn="l" fontAlgn="b"/>
                      <a:endParaRPr lang="zh-CN" altLang="en-US" sz="1000" b="0" i="0" u="none" strike="noStrike" dirty="0">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sz="1000" u="none" strike="noStrike" dirty="0">
                          <a:effectLst/>
                        </a:rPr>
                        <a:t>underweight</a:t>
                      </a:r>
                      <a:endParaRPr lang="en-US" sz="1000" b="0" i="0" u="none" strike="noStrike" dirty="0">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sz="1000" u="none" strike="noStrike">
                          <a:effectLst/>
                        </a:rPr>
                        <a:t>normal</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sz="1000" u="none" strike="noStrike">
                          <a:effectLst/>
                        </a:rPr>
                        <a:t>over</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sz="1000" u="none" strike="noStrike">
                          <a:effectLst/>
                        </a:rPr>
                        <a:t>ob-I</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sz="1000" u="none" strike="noStrike">
                          <a:effectLst/>
                        </a:rPr>
                        <a:t>ob-II</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sz="1000" u="none" strike="noStrike">
                          <a:effectLst/>
                        </a:rPr>
                        <a:t>ob-III</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r>
              <a:tr h="200736">
                <a:tc>
                  <a:txBody>
                    <a:bodyPr/>
                    <a:lstStyle/>
                    <a:p>
                      <a:pPr algn="l" fontAlgn="b"/>
                      <a:r>
                        <a:rPr lang="en-US" sz="1000" u="none" strike="noStrike">
                          <a:effectLst/>
                        </a:rPr>
                        <a:t>age_modi(mean±std.)</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67.54±17.01</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66.5±17.74</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65.5±15.57</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63.92±14.11</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62.42±13.29</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58.66±13.35</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r>
              <a:tr h="200736">
                <a:tc>
                  <a:txBody>
                    <a:bodyPr/>
                    <a:lstStyle/>
                    <a:p>
                      <a:pPr algn="l" fontAlgn="b"/>
                      <a:r>
                        <a:rPr lang="en-US" sz="1000" u="none" strike="noStrike">
                          <a:effectLst/>
                        </a:rPr>
                        <a:t>BMI(mean±std.)</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dirty="0">
                          <a:effectLst/>
                        </a:rPr>
                        <a:t>16.42±2.81</a:t>
                      </a:r>
                      <a:endParaRPr lang="en-US" altLang="zh-CN" sz="1000" b="0" i="0" u="none" strike="noStrike" dirty="0">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22.58±1.69</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27.39±1.41</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32.18±1.42</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37.19±1.4</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47.23±8.58</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r>
              <a:tr h="200736">
                <a:tc>
                  <a:txBody>
                    <a:bodyPr/>
                    <a:lstStyle/>
                    <a:p>
                      <a:pPr algn="l" fontAlgn="b"/>
                      <a:r>
                        <a:rPr lang="en-US" sz="1000" u="none" strike="noStrike">
                          <a:effectLst/>
                        </a:rPr>
                        <a:t>SAPSII(mean±std.)</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41.9±14.68</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38.87±14.41</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37.82±13.94</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37.99±14.42</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38.19±13.8</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38.3±14.88</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r>
              <a:tr h="395050">
                <a:tc>
                  <a:txBody>
                    <a:bodyPr/>
                    <a:lstStyle/>
                    <a:p>
                      <a:pPr algn="l" fontAlgn="b"/>
                      <a:r>
                        <a:rPr lang="en-US" sz="1000" u="none" strike="noStrike">
                          <a:effectLst/>
                        </a:rPr>
                        <a:t>MV_duration_hours(mean±std.)</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97.82±154.87</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82.63±163.07</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76.52±162.98</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84.58±166.7</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92.68±166.65</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127.69±212.62</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r>
              <a:tr h="200736">
                <a:tc>
                  <a:txBody>
                    <a:bodyPr/>
                    <a:lstStyle/>
                    <a:p>
                      <a:pPr algn="l" fontAlgn="b"/>
                      <a:r>
                        <a:rPr lang="en-US" sz="1000" u="none" strike="noStrike">
                          <a:effectLst/>
                        </a:rPr>
                        <a:t>los_icu(mean±std.)</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6.83±7.44</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6.33±8.38</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5.95±8.2</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6.33±8.65</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6.66±8.29</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dirty="0">
                          <a:effectLst/>
                        </a:rPr>
                        <a:t>8.3±9.85</a:t>
                      </a:r>
                      <a:endParaRPr lang="en-US" altLang="zh-CN" sz="1000" b="0" i="0" u="none" strike="noStrike" dirty="0">
                        <a:solidFill>
                          <a:srgbClr val="000000"/>
                        </a:solidFill>
                        <a:effectLst/>
                        <a:latin typeface="宋体" panose="02010600030101010101" pitchFamily="2" charset="-122"/>
                        <a:ea typeface="宋体" panose="02010600030101010101" pitchFamily="2" charset="-122"/>
                      </a:endParaRPr>
                    </a:p>
                  </a:txBody>
                  <a:tcPr marL="5036" marR="5036" marT="5036" marB="0" anchor="b"/>
                </a:tc>
              </a:tr>
              <a:tr h="200736">
                <a:tc>
                  <a:txBody>
                    <a:bodyPr/>
                    <a:lstStyle/>
                    <a:p>
                      <a:pPr algn="l" fontAlgn="b"/>
                      <a:r>
                        <a:rPr lang="en-US" sz="1000" u="none" strike="noStrike">
                          <a:effectLst/>
                        </a:rPr>
                        <a:t>30 mortality frac</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24.08%</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15.49%</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dirty="0">
                          <a:effectLst/>
                        </a:rPr>
                        <a:t>11.27%</a:t>
                      </a:r>
                      <a:endParaRPr lang="en-US" altLang="zh-CN" sz="1000" b="0" i="0" u="none" strike="noStrike" dirty="0">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11.54%</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10.92%</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12.95%</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r>
              <a:tr h="200736">
                <a:tc>
                  <a:txBody>
                    <a:bodyPr/>
                    <a:lstStyle/>
                    <a:p>
                      <a:pPr algn="l" fontAlgn="b"/>
                      <a:r>
                        <a:rPr lang="en-US" sz="1000" u="none" strike="noStrike">
                          <a:effectLst/>
                        </a:rPr>
                        <a:t>90 mortality frac</a:t>
                      </a:r>
                      <a:endParaRPr lang="en-US"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dirty="0">
                          <a:effectLst/>
                        </a:rPr>
                        <a:t>33.44%</a:t>
                      </a:r>
                      <a:endParaRPr lang="en-US" altLang="zh-CN" sz="1000" b="0" i="0" u="none" strike="noStrike" dirty="0">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19.98%</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15.05%</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14.91%</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a:effectLst/>
                        </a:rPr>
                        <a:t>13.9%</a:t>
                      </a:r>
                      <a:endParaRPr lang="en-US" altLang="zh-CN" sz="1000" b="0" i="0" u="none" strike="noStrike">
                        <a:solidFill>
                          <a:srgbClr val="000000"/>
                        </a:solidFill>
                        <a:effectLst/>
                        <a:latin typeface="宋体" panose="02010600030101010101" pitchFamily="2" charset="-122"/>
                        <a:ea typeface="宋体" panose="02010600030101010101" pitchFamily="2" charset="-122"/>
                      </a:endParaRPr>
                    </a:p>
                  </a:txBody>
                  <a:tcPr marL="5036" marR="5036" marT="5036" marB="0" anchor="b"/>
                </a:tc>
                <a:tc>
                  <a:txBody>
                    <a:bodyPr/>
                    <a:lstStyle/>
                    <a:p>
                      <a:pPr algn="l" fontAlgn="b"/>
                      <a:r>
                        <a:rPr lang="en-US" altLang="zh-CN" sz="1000" u="none" strike="noStrike" dirty="0">
                          <a:effectLst/>
                        </a:rPr>
                        <a:t>17.27%</a:t>
                      </a:r>
                      <a:endParaRPr lang="en-US" altLang="zh-CN" sz="1000" b="0" i="0" u="none" strike="noStrike" dirty="0">
                        <a:solidFill>
                          <a:srgbClr val="000000"/>
                        </a:solidFill>
                        <a:effectLst/>
                        <a:latin typeface="宋体" panose="02010600030101010101" pitchFamily="2" charset="-122"/>
                        <a:ea typeface="宋体" panose="02010600030101010101" pitchFamily="2" charset="-122"/>
                      </a:endParaRPr>
                    </a:p>
                  </a:txBody>
                  <a:tcPr marL="5036" marR="5036" marT="5036" marB="0" anchor="b"/>
                </a:tc>
              </a:tr>
            </a:tbl>
          </a:graphicData>
        </a:graphic>
      </p:graphicFrame>
      <p:sp>
        <p:nvSpPr>
          <p:cNvPr id="7" name="矩形 6"/>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8" name="矩形 7"/>
          <p:cNvSpPr/>
          <p:nvPr/>
        </p:nvSpPr>
        <p:spPr>
          <a:xfrm>
            <a:off x="971600" y="412321"/>
            <a:ext cx="5472608"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Light" panose="020B0502040204020203" pitchFamily="34" charset="-122"/>
                <a:ea typeface="微软雅黑 Light" panose="020B0502040204020203" pitchFamily="34" charset="-122"/>
              </a:rPr>
              <a:t>Result -Baseline Characteristics of the Entire </a:t>
            </a:r>
            <a:r>
              <a:rPr lang="en-US" altLang="zh-CN" dirty="0" smtClean="0">
                <a:solidFill>
                  <a:schemeClr val="bg1"/>
                </a:solidFill>
                <a:latin typeface="微软雅黑 Light" panose="020B0502040204020203" pitchFamily="34" charset="-122"/>
                <a:ea typeface="微软雅黑 Light" panose="020B0502040204020203" pitchFamily="34" charset="-122"/>
              </a:rPr>
              <a:t>Cohort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9" name="TextBox 8"/>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5</a:t>
            </a:r>
            <a:endParaRPr lang="zh-CN" altLang="en-US" sz="4000" dirty="0">
              <a:latin typeface="04b_21" panose="00000400000000000000" pitchFamily="2" charset="0"/>
              <a:ea typeface="华文新魏" panose="02010800040101010101" pitchFamily="2" charset="-122"/>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9512" y="3260139"/>
            <a:ext cx="8714130" cy="1283948"/>
          </a:xfrm>
          <a:prstGeom prst="rect">
            <a:avLst/>
          </a:prstGeom>
        </p:spPr>
      </p:pic>
    </p:spTree>
    <p:extLst>
      <p:ext uri="{BB962C8B-B14F-4D97-AF65-F5344CB8AC3E}">
        <p14:creationId xmlns:p14="http://schemas.microsoft.com/office/powerpoint/2010/main" val="38326303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971600" y="412321"/>
            <a:ext cx="144016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bg1"/>
                </a:solidFill>
                <a:latin typeface="微软雅黑 Light" panose="020B0502040204020203" pitchFamily="34" charset="-122"/>
                <a:ea typeface="微软雅黑 Light" panose="020B0502040204020203" pitchFamily="34" charset="-122"/>
              </a:rPr>
              <a:t>结果 </a:t>
            </a:r>
            <a:r>
              <a:rPr lang="en-US" altLang="zh-CN" dirty="0" smtClean="0">
                <a:solidFill>
                  <a:schemeClr val="bg1"/>
                </a:solidFill>
                <a:latin typeface="微软雅黑 Light" panose="020B0502040204020203" pitchFamily="34" charset="-122"/>
                <a:ea typeface="微软雅黑 Light" panose="020B0502040204020203" pitchFamily="34" charset="-122"/>
              </a:rPr>
              <a:t>Result</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6" name="TextBox 5"/>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5</a:t>
            </a:r>
            <a:endParaRPr lang="zh-CN" altLang="en-US" sz="4000" dirty="0">
              <a:latin typeface="04b_21" panose="00000400000000000000" pitchFamily="2" charset="0"/>
              <a:ea typeface="华文新魏" panose="02010800040101010101" pitchFamily="2" charset="-122"/>
            </a:endParaRPr>
          </a:p>
        </p:txBody>
      </p:sp>
      <p:pic>
        <p:nvPicPr>
          <p:cNvPr id="8" name="Picture 2"/>
          <p:cNvPicPr>
            <a:picLocks noChangeAspect="1"/>
          </p:cNvPicPr>
          <p:nvPr/>
        </p:nvPicPr>
        <p:blipFill>
          <a:blip r:embed="rId2"/>
          <a:stretch>
            <a:fillRect/>
          </a:stretch>
        </p:blipFill>
        <p:spPr>
          <a:xfrm>
            <a:off x="190607" y="1059582"/>
            <a:ext cx="4442306" cy="3779274"/>
          </a:xfrm>
          <a:prstGeom prst="rect">
            <a:avLst/>
          </a:prstGeom>
        </p:spPr>
      </p:pic>
      <p:pic>
        <p:nvPicPr>
          <p:cNvPr id="10"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51920" y="2211710"/>
            <a:ext cx="5085652" cy="2654378"/>
          </a:xfrm>
          <a:prstGeom prst="rect">
            <a:avLst/>
          </a:prstGeom>
        </p:spPr>
      </p:pic>
    </p:spTree>
    <p:extLst>
      <p:ext uri="{BB962C8B-B14F-4D97-AF65-F5344CB8AC3E}">
        <p14:creationId xmlns:p14="http://schemas.microsoft.com/office/powerpoint/2010/main" val="2934111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tretch>
            <a:fillRect/>
          </a:stretch>
        </p:blipFill>
        <p:spPr>
          <a:xfrm>
            <a:off x="5687888" y="193121"/>
            <a:ext cx="3232912" cy="3557714"/>
          </a:xfrm>
          <a:prstGeom prst="rect">
            <a:avLst/>
          </a:prstGeom>
          <a:ln>
            <a:solidFill>
              <a:schemeClr val="accent1"/>
            </a:solidFill>
          </a:ln>
        </p:spPr>
      </p:pic>
      <p:pic>
        <p:nvPicPr>
          <p:cNvPr id="5122" name="Picture 2" descr="C:\Users\Administrator\Desktop\datathon  BMI\数据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259" y="2545734"/>
            <a:ext cx="5299067" cy="2474288"/>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5123" name="Picture 3" descr="C:\Users\Administrator\Desktop\datathon  BMI\数据6.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259" y="193121"/>
            <a:ext cx="5277694" cy="2259136"/>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899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dministrator\Desktop\datathon  BMI\301 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82432" y="0"/>
            <a:ext cx="1361032" cy="949937"/>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p:nvPicPr>
        <p:blipFill>
          <a:blip r:embed="rId3"/>
          <a:stretch>
            <a:fillRect/>
          </a:stretch>
        </p:blipFill>
        <p:spPr>
          <a:xfrm>
            <a:off x="-536" y="1803371"/>
            <a:ext cx="9144000" cy="1536757"/>
          </a:xfrm>
          <a:prstGeom prst="rect">
            <a:avLst/>
          </a:prstGeom>
        </p:spPr>
      </p:pic>
      <p:sp>
        <p:nvSpPr>
          <p:cNvPr id="8" name="矩形 7"/>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9" name="矩形 8"/>
          <p:cNvSpPr/>
          <p:nvPr/>
        </p:nvSpPr>
        <p:spPr>
          <a:xfrm>
            <a:off x="971600" y="412321"/>
            <a:ext cx="504056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solidFill>
                  <a:schemeClr val="bg1"/>
                </a:solidFill>
                <a:latin typeface="微软雅黑 Light" panose="020B0502040204020203" pitchFamily="34" charset="-122"/>
                <a:ea typeface="微软雅黑 Light" panose="020B0502040204020203" pitchFamily="34" charset="-122"/>
              </a:rPr>
              <a:t>eICU</a:t>
            </a:r>
            <a:r>
              <a:rPr lang="zh-CN" altLang="en-US" dirty="0">
                <a:solidFill>
                  <a:schemeClr val="bg1"/>
                </a:solidFill>
                <a:latin typeface="微软雅黑 Light" panose="020B0502040204020203" pitchFamily="34" charset="-122"/>
                <a:ea typeface="微软雅黑 Light" panose="020B0502040204020203" pitchFamily="34" charset="-122"/>
              </a:rPr>
              <a:t>数据库情况</a:t>
            </a:r>
            <a:r>
              <a:rPr lang="zh-CN" altLang="en-US" dirty="0" smtClean="0">
                <a:solidFill>
                  <a:schemeClr val="bg1"/>
                </a:solidFill>
                <a:latin typeface="微软雅黑 Light" panose="020B0502040204020203" pitchFamily="34" charset="-122"/>
                <a:ea typeface="微软雅黑 Light" panose="020B0502040204020203" pitchFamily="34" charset="-122"/>
              </a:rPr>
              <a:t>概览 </a:t>
            </a:r>
            <a:r>
              <a:rPr lang="en-US" altLang="zh-CN" dirty="0" err="1" smtClean="0">
                <a:solidFill>
                  <a:schemeClr val="bg1"/>
                </a:solidFill>
                <a:latin typeface="微软雅黑 Light" panose="020B0502040204020203" pitchFamily="34" charset="-122"/>
                <a:ea typeface="微软雅黑 Light" panose="020B0502040204020203" pitchFamily="34" charset="-122"/>
              </a:rPr>
              <a:t>eICU</a:t>
            </a:r>
            <a:r>
              <a:rPr lang="en-US" altLang="zh-CN" dirty="0" smtClean="0">
                <a:solidFill>
                  <a:schemeClr val="bg1"/>
                </a:solidFill>
                <a:latin typeface="微软雅黑 Light" panose="020B0502040204020203" pitchFamily="34" charset="-122"/>
                <a:ea typeface="微软雅黑 Light" panose="020B0502040204020203" pitchFamily="34" charset="-122"/>
              </a:rPr>
              <a:t> Database Overview</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10" name="TextBox 9"/>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5</a:t>
            </a:r>
            <a:endParaRPr lang="zh-CN" altLang="en-US" sz="4000" dirty="0">
              <a:latin typeface="04b_21" panose="00000400000000000000" pitchFamily="2" charset="0"/>
              <a:ea typeface="华文新魏" panose="02010800040101010101" pitchFamily="2" charset="-122"/>
            </a:endParaRPr>
          </a:p>
        </p:txBody>
      </p:sp>
    </p:spTree>
    <p:extLst>
      <p:ext uri="{BB962C8B-B14F-4D97-AF65-F5344CB8AC3E}">
        <p14:creationId xmlns:p14="http://schemas.microsoft.com/office/powerpoint/2010/main" val="9389346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标注 36"/>
          <p:cNvSpPr/>
          <p:nvPr/>
        </p:nvSpPr>
        <p:spPr>
          <a:xfrm rot="16200000">
            <a:off x="7148987" y="1722955"/>
            <a:ext cx="2658895" cy="2340259"/>
          </a:xfrm>
          <a:prstGeom prst="wedgeRectCallout">
            <a:avLst>
              <a:gd name="adj1" fmla="val 20319"/>
              <a:gd name="adj2" fmla="val 73605"/>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altLang="zh-CN" sz="2200" dirty="0">
                <a:latin typeface="微软雅黑 Light" panose="020B0502040204020203" pitchFamily="34" charset="-122"/>
                <a:ea typeface="微软雅黑 Light" panose="020B0502040204020203" pitchFamily="34" charset="-122"/>
              </a:rPr>
              <a:t>MSE </a:t>
            </a:r>
            <a:endParaRPr lang="zh-CN" altLang="en-US" sz="2200" dirty="0">
              <a:latin typeface="微软雅黑 Light" panose="020B0502040204020203" pitchFamily="34" charset="-122"/>
              <a:ea typeface="微软雅黑 Light" panose="020B0502040204020203" pitchFamily="34" charset="-122"/>
            </a:endParaRPr>
          </a:p>
          <a:p>
            <a:pPr algn="ctr"/>
            <a:endParaRPr lang="zh-CN" altLang="en-US" dirty="0"/>
          </a:p>
        </p:txBody>
      </p:sp>
      <p:sp>
        <p:nvSpPr>
          <p:cNvPr id="4" name="矩形 3"/>
          <p:cNvSpPr/>
          <p:nvPr/>
        </p:nvSpPr>
        <p:spPr>
          <a:xfrm>
            <a:off x="971600" y="411510"/>
            <a:ext cx="4464496"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latin typeface="微软雅黑 Light" panose="020B0502040204020203" pitchFamily="34" charset="-122"/>
                <a:ea typeface="微软雅黑 Light" panose="020B0502040204020203" pitchFamily="34" charset="-122"/>
              </a:rPr>
              <a:t>预测通气时间 </a:t>
            </a:r>
            <a:r>
              <a:rPr lang="en-US" altLang="zh-CN" dirty="0" err="1" smtClean="0">
                <a:latin typeface="微软雅黑 Light" panose="020B0502040204020203" pitchFamily="34" charset="-122"/>
                <a:ea typeface="微软雅黑 Light" panose="020B0502040204020203" pitchFamily="34" charset="-122"/>
              </a:rPr>
              <a:t>Forecase</a:t>
            </a:r>
            <a:r>
              <a:rPr lang="en-US" altLang="zh-CN" dirty="0" smtClean="0">
                <a:latin typeface="微软雅黑 Light" panose="020B0502040204020203" pitchFamily="34" charset="-122"/>
                <a:ea typeface="微软雅黑 Light" panose="020B0502040204020203" pitchFamily="34" charset="-122"/>
              </a:rPr>
              <a:t> MV time(hours)</a:t>
            </a:r>
            <a:endParaRPr lang="en-US" altLang="zh-CN"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6" name="TextBox 5"/>
          <p:cNvSpPr txBox="1"/>
          <p:nvPr/>
        </p:nvSpPr>
        <p:spPr>
          <a:xfrm>
            <a:off x="323528" y="123478"/>
            <a:ext cx="62840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6</a:t>
            </a:r>
            <a:endParaRPr lang="zh-CN" altLang="en-US" sz="4000" dirty="0">
              <a:latin typeface="04b_21" panose="00000400000000000000" pitchFamily="2" charset="0"/>
              <a:ea typeface="华文新魏" panose="02010800040101010101" pitchFamily="2" charset="-122"/>
            </a:endParaRPr>
          </a:p>
        </p:txBody>
      </p:sp>
      <p:sp>
        <p:nvSpPr>
          <p:cNvPr id="36" name="矩形标注 35"/>
          <p:cNvSpPr/>
          <p:nvPr/>
        </p:nvSpPr>
        <p:spPr>
          <a:xfrm rot="16200000">
            <a:off x="4673787" y="1585895"/>
            <a:ext cx="2664295" cy="2604740"/>
          </a:xfrm>
          <a:prstGeom prst="wedgeRectCallout">
            <a:avLst>
              <a:gd name="adj1" fmla="val 21354"/>
              <a:gd name="adj2" fmla="val 59289"/>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marL="285750" indent="-285750">
              <a:buFont typeface="Wingdings" panose="05000000000000000000" pitchFamily="2" charset="2"/>
              <a:buChar char="Ø"/>
            </a:pPr>
            <a:r>
              <a:rPr lang="en-US" altLang="zh-CN" b="1" dirty="0" err="1" smtClean="0">
                <a:solidFill>
                  <a:schemeClr val="tx1"/>
                </a:solidFill>
                <a:latin typeface="微软雅黑 Light" panose="020B0502040204020203" pitchFamily="34" charset="-122"/>
                <a:ea typeface="微软雅黑 Light" panose="020B0502040204020203" pitchFamily="34" charset="-122"/>
              </a:rPr>
              <a:t>RandomForest</a:t>
            </a:r>
            <a:r>
              <a:rPr lang="en-US" altLang="zh-CN" b="1" dirty="0" smtClean="0">
                <a:solidFill>
                  <a:schemeClr val="tx1"/>
                </a:solidFill>
                <a:latin typeface="微软雅黑 Light" panose="020B0502040204020203" pitchFamily="34" charset="-122"/>
                <a:ea typeface="微软雅黑 Light" panose="020B0502040204020203" pitchFamily="34" charset="-122"/>
              </a:rPr>
              <a:t> Regression</a:t>
            </a:r>
          </a:p>
          <a:p>
            <a:pPr marL="285750" indent="-285750">
              <a:buFont typeface="Wingdings" panose="05000000000000000000" pitchFamily="2" charset="2"/>
              <a:buChar char="Ø"/>
            </a:pPr>
            <a:r>
              <a:rPr lang="en-US" altLang="zh-CN" b="1" dirty="0" err="1">
                <a:solidFill>
                  <a:schemeClr val="tx1"/>
                </a:solidFill>
                <a:latin typeface="微软雅黑 Light" panose="020B0502040204020203" pitchFamily="34" charset="-122"/>
                <a:ea typeface="微软雅黑 Light" panose="020B0502040204020203" pitchFamily="34" charset="-122"/>
              </a:rPr>
              <a:t>Xgboost</a:t>
            </a:r>
            <a:r>
              <a:rPr lang="en-US" altLang="zh-CN" b="1" dirty="0">
                <a:solidFill>
                  <a:schemeClr val="tx1"/>
                </a:solidFill>
                <a:latin typeface="微软雅黑 Light" panose="020B0502040204020203" pitchFamily="34" charset="-122"/>
                <a:ea typeface="微软雅黑 Light" panose="020B0502040204020203" pitchFamily="34" charset="-122"/>
              </a:rPr>
              <a:t> Regression </a:t>
            </a:r>
            <a:r>
              <a:rPr lang="en-US" altLang="zh-CN" b="1" dirty="0" smtClean="0">
                <a:solidFill>
                  <a:schemeClr val="tx1"/>
                </a:solidFill>
                <a:latin typeface="微软雅黑 Light" panose="020B0502040204020203" pitchFamily="34" charset="-122"/>
                <a:ea typeface="微软雅黑 Light" panose="020B0502040204020203" pitchFamily="34" charset="-122"/>
              </a:rPr>
              <a:t> </a:t>
            </a:r>
            <a:endParaRPr lang="zh-CN" altLang="en-US" b="1" dirty="0">
              <a:solidFill>
                <a:schemeClr val="tx1"/>
              </a:solidFill>
              <a:latin typeface="微软雅黑 Light" panose="020B0502040204020203" pitchFamily="34" charset="-122"/>
              <a:ea typeface="微软雅黑 Light" panose="020B0502040204020203" pitchFamily="34" charset="-122"/>
            </a:endParaRPr>
          </a:p>
          <a:p>
            <a:pPr algn="ctr"/>
            <a:endParaRPr lang="zh-CN" altLang="en-US" dirty="0"/>
          </a:p>
        </p:txBody>
      </p:sp>
      <p:sp>
        <p:nvSpPr>
          <p:cNvPr id="35" name="矩形标注 34"/>
          <p:cNvSpPr/>
          <p:nvPr/>
        </p:nvSpPr>
        <p:spPr>
          <a:xfrm rot="16200000">
            <a:off x="1803452" y="1307850"/>
            <a:ext cx="2656778" cy="3168350"/>
          </a:xfrm>
          <a:prstGeom prst="wedgeRectCallout">
            <a:avLst>
              <a:gd name="adj1" fmla="val -20610"/>
              <a:gd name="adj2" fmla="val 58154"/>
            </a:avLst>
          </a:prstGeom>
          <a:solidFill>
            <a:srgbClr val="FFFF99"/>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altLang="zh-CN" dirty="0">
              <a:solidFill>
                <a:schemeClr val="tx1"/>
              </a:solidFill>
              <a:latin typeface="微软雅黑 Light" panose="020B0502040204020203" pitchFamily="34" charset="-122"/>
              <a:ea typeface="微软雅黑 Light" panose="020B0502040204020203" pitchFamily="34" charset="-122"/>
            </a:endParaRPr>
          </a:p>
          <a:p>
            <a:pPr marL="342900" indent="-342900" algn="ctr">
              <a:buFont typeface="Wingdings" panose="05000000000000000000" pitchFamily="2" charset="2"/>
              <a:buChar char="Ø"/>
            </a:pPr>
            <a:endParaRPr lang="en-US" altLang="zh-CN" sz="1700" dirty="0" smtClean="0">
              <a:solidFill>
                <a:schemeClr val="tx1"/>
              </a:solidFill>
              <a:latin typeface="微软雅黑 Light" panose="020B0502040204020203" pitchFamily="34" charset="-122"/>
              <a:ea typeface="微软雅黑 Light" panose="020B0502040204020203" pitchFamily="34" charset="-122"/>
            </a:endParaRPr>
          </a:p>
          <a:p>
            <a:pPr marL="342900" indent="-342900">
              <a:buFont typeface="Wingdings" panose="05000000000000000000" pitchFamily="2" charset="2"/>
              <a:buChar char="Ø"/>
            </a:pPr>
            <a:r>
              <a:rPr lang="en-US" altLang="zh-CN" sz="1700" b="1" dirty="0" err="1" smtClean="0">
                <a:solidFill>
                  <a:schemeClr val="tx1"/>
                </a:solidFill>
                <a:latin typeface="微软雅黑 Light" panose="020B0502040204020203" pitchFamily="34" charset="-122"/>
                <a:ea typeface="微软雅黑 Light" panose="020B0502040204020203" pitchFamily="34" charset="-122"/>
              </a:rPr>
              <a:t>HotEncoder_Transformation</a:t>
            </a:r>
            <a:endParaRPr lang="en-US" altLang="zh-CN" sz="1700" b="1" dirty="0" smtClean="0">
              <a:solidFill>
                <a:schemeClr val="tx1"/>
              </a:solidFill>
              <a:latin typeface="微软雅黑 Light" panose="020B0502040204020203" pitchFamily="34" charset="-122"/>
              <a:ea typeface="微软雅黑 Light" panose="020B0502040204020203" pitchFamily="34" charset="-122"/>
            </a:endParaRPr>
          </a:p>
          <a:p>
            <a:pPr marL="342900" indent="-342900">
              <a:buFont typeface="Wingdings" panose="05000000000000000000" pitchFamily="2" charset="2"/>
              <a:buChar char="Ø"/>
            </a:pPr>
            <a:r>
              <a:rPr lang="en-US" altLang="zh-CN" b="1" dirty="0" err="1" smtClean="0">
                <a:solidFill>
                  <a:schemeClr val="tx1"/>
                </a:solidFill>
                <a:latin typeface="微软雅黑 Light" panose="020B0502040204020203" pitchFamily="34" charset="-122"/>
                <a:ea typeface="微软雅黑 Light" panose="020B0502040204020203" pitchFamily="34" charset="-122"/>
              </a:rPr>
              <a:t>Standard_Transformation</a:t>
            </a:r>
            <a:endParaRPr lang="en-US" altLang="zh-CN" b="1" dirty="0" smtClean="0">
              <a:solidFill>
                <a:schemeClr val="tx1"/>
              </a:solidFill>
              <a:latin typeface="微软雅黑 Light" panose="020B0502040204020203" pitchFamily="34" charset="-122"/>
              <a:ea typeface="微软雅黑 Light" panose="020B0502040204020203" pitchFamily="34" charset="-122"/>
            </a:endParaRPr>
          </a:p>
          <a:p>
            <a:pPr marL="342900" indent="-342900">
              <a:buFont typeface="Wingdings" panose="05000000000000000000" pitchFamily="2" charset="2"/>
              <a:buChar char="Ø"/>
            </a:pPr>
            <a:r>
              <a:rPr lang="en-US" altLang="zh-CN" b="1" dirty="0">
                <a:solidFill>
                  <a:schemeClr val="tx1"/>
                </a:solidFill>
                <a:latin typeface="微软雅黑 Light" panose="020B0502040204020203" pitchFamily="34" charset="-122"/>
                <a:ea typeface="微软雅黑 Light" panose="020B0502040204020203" pitchFamily="34" charset="-122"/>
              </a:rPr>
              <a:t>Deal with NA values </a:t>
            </a:r>
          </a:p>
          <a:p>
            <a:pPr algn="ctr"/>
            <a:endParaRPr lang="zh-CN" altLang="en-US" dirty="0">
              <a:solidFill>
                <a:schemeClr val="tx1"/>
              </a:solidFill>
              <a:latin typeface="微软雅黑 Light" panose="020B0502040204020203" pitchFamily="34" charset="-122"/>
              <a:ea typeface="微软雅黑 Light" panose="020B0502040204020203" pitchFamily="34" charset="-122"/>
            </a:endParaRPr>
          </a:p>
          <a:p>
            <a:pPr algn="ctr"/>
            <a:endParaRPr lang="zh-CN" altLang="en-US" dirty="0"/>
          </a:p>
        </p:txBody>
      </p:sp>
      <p:sp>
        <p:nvSpPr>
          <p:cNvPr id="31" name="矩形标注 30"/>
          <p:cNvSpPr/>
          <p:nvPr/>
        </p:nvSpPr>
        <p:spPr>
          <a:xfrm rot="16200000">
            <a:off x="-558569" y="2121700"/>
            <a:ext cx="2664295" cy="1548174"/>
          </a:xfrm>
          <a:prstGeom prst="wedgeRectCallout">
            <a:avLst>
              <a:gd name="adj1" fmla="val 19250"/>
              <a:gd name="adj2" fmla="val 63251"/>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altLang="zh-CN" sz="2000" dirty="0" smtClean="0">
                <a:latin typeface="微软雅黑 Light" panose="020B0502040204020203" pitchFamily="34" charset="-122"/>
                <a:ea typeface="微软雅黑 Light" panose="020B0502040204020203" pitchFamily="34" charset="-122"/>
              </a:rPr>
              <a:t>Extracted</a:t>
            </a:r>
          </a:p>
          <a:p>
            <a:pPr algn="ctr"/>
            <a:r>
              <a:rPr lang="en-US" altLang="zh-CN" sz="2000" dirty="0" smtClean="0">
                <a:latin typeface="微软雅黑 Light" panose="020B0502040204020203" pitchFamily="34" charset="-122"/>
                <a:ea typeface="微软雅黑 Light" panose="020B0502040204020203" pitchFamily="34" charset="-122"/>
              </a:rPr>
              <a:t>_</a:t>
            </a:r>
            <a:r>
              <a:rPr lang="en-US" altLang="zh-CN" sz="2000" dirty="0">
                <a:latin typeface="微软雅黑 Light" panose="020B0502040204020203" pitchFamily="34" charset="-122"/>
                <a:ea typeface="微软雅黑 Light" panose="020B0502040204020203" pitchFamily="34" charset="-122"/>
              </a:rPr>
              <a:t>data</a:t>
            </a:r>
            <a:endParaRPr lang="zh-CN" altLang="en-US" sz="2000" dirty="0">
              <a:latin typeface="微软雅黑 Light" panose="020B0502040204020203" pitchFamily="34" charset="-122"/>
              <a:ea typeface="微软雅黑 Light" panose="020B0502040204020203" pitchFamily="34" charset="-122"/>
            </a:endParaRPr>
          </a:p>
          <a:p>
            <a:pPr algn="ctr"/>
            <a:endParaRPr lang="zh-CN" altLang="en-US" dirty="0"/>
          </a:p>
        </p:txBody>
      </p:sp>
      <p:sp>
        <p:nvSpPr>
          <p:cNvPr id="38" name="文本框 15"/>
          <p:cNvSpPr txBox="1"/>
          <p:nvPr/>
        </p:nvSpPr>
        <p:spPr>
          <a:xfrm>
            <a:off x="2195736" y="1394813"/>
            <a:ext cx="2016224" cy="369332"/>
          </a:xfrm>
          <a:prstGeom prst="rect">
            <a:avLst/>
          </a:prstGeom>
          <a:noFill/>
          <a:ln>
            <a:solidFill>
              <a:schemeClr val="tx1"/>
            </a:solidFill>
          </a:ln>
        </p:spPr>
        <p:txBody>
          <a:bodyPr wrap="square" rtlCol="0">
            <a:spAutoFit/>
          </a:bodyPr>
          <a:lstStyle/>
          <a:p>
            <a:r>
              <a:rPr lang="en-US" altLang="zh-CN" b="1" dirty="0" smtClean="0">
                <a:latin typeface="微软雅黑 Light" panose="020B0502040204020203" pitchFamily="34" charset="-122"/>
                <a:ea typeface="微软雅黑 Light" panose="020B0502040204020203" pitchFamily="34" charset="-122"/>
              </a:rPr>
              <a:t>Data Precession</a:t>
            </a:r>
            <a:endParaRPr lang="zh-CN" altLang="en-US" b="1" dirty="0">
              <a:latin typeface="微软雅黑 Light" panose="020B0502040204020203" pitchFamily="34" charset="-122"/>
              <a:ea typeface="微软雅黑 Light" panose="020B0502040204020203" pitchFamily="34" charset="-122"/>
            </a:endParaRPr>
          </a:p>
        </p:txBody>
      </p:sp>
      <p:sp>
        <p:nvSpPr>
          <p:cNvPr id="39" name="文本框 16"/>
          <p:cNvSpPr txBox="1"/>
          <p:nvPr/>
        </p:nvSpPr>
        <p:spPr>
          <a:xfrm>
            <a:off x="5364088" y="1410330"/>
            <a:ext cx="1481499" cy="369332"/>
          </a:xfrm>
          <a:prstGeom prst="rect">
            <a:avLst/>
          </a:prstGeom>
          <a:noFill/>
          <a:ln>
            <a:solidFill>
              <a:schemeClr val="tx1"/>
            </a:solidFill>
          </a:ln>
        </p:spPr>
        <p:txBody>
          <a:bodyPr wrap="square" rtlCol="0">
            <a:spAutoFit/>
          </a:bodyPr>
          <a:lstStyle/>
          <a:p>
            <a:r>
              <a:rPr lang="en-US" altLang="zh-CN" b="1" dirty="0" smtClean="0">
                <a:latin typeface="微软雅黑 Light" panose="020B0502040204020203" pitchFamily="34" charset="-122"/>
                <a:ea typeface="微软雅黑 Light" panose="020B0502040204020203" pitchFamily="34" charset="-122"/>
              </a:rPr>
              <a:t>Build Model</a:t>
            </a:r>
            <a:endParaRPr lang="zh-CN" altLang="en-US" b="1" dirty="0">
              <a:latin typeface="微软雅黑 Light" panose="020B0502040204020203" pitchFamily="34" charset="-122"/>
              <a:ea typeface="微软雅黑 Light" panose="020B0502040204020203" pitchFamily="34" charset="-122"/>
            </a:endParaRPr>
          </a:p>
        </p:txBody>
      </p:sp>
      <p:sp>
        <p:nvSpPr>
          <p:cNvPr id="40" name="文本框 17"/>
          <p:cNvSpPr txBox="1"/>
          <p:nvPr/>
        </p:nvSpPr>
        <p:spPr>
          <a:xfrm>
            <a:off x="7699013" y="1410330"/>
            <a:ext cx="1337483" cy="369332"/>
          </a:xfrm>
          <a:prstGeom prst="rect">
            <a:avLst/>
          </a:prstGeom>
          <a:noFill/>
          <a:ln>
            <a:solidFill>
              <a:schemeClr val="tx1"/>
            </a:solidFill>
          </a:ln>
        </p:spPr>
        <p:txBody>
          <a:bodyPr wrap="square" rtlCol="0">
            <a:spAutoFit/>
          </a:bodyPr>
          <a:lstStyle/>
          <a:p>
            <a:r>
              <a:rPr lang="en-US" altLang="zh-CN" b="1" dirty="0" smtClean="0">
                <a:latin typeface="微软雅黑 Light" panose="020B0502040204020203" pitchFamily="34" charset="-122"/>
                <a:ea typeface="微软雅黑 Light" panose="020B0502040204020203" pitchFamily="34" charset="-122"/>
              </a:rPr>
              <a:t>Evaluation</a:t>
            </a:r>
            <a:endParaRPr lang="zh-CN" altLang="en-US" b="1" dirty="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677100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1661084700"/>
              </p:ext>
            </p:extLst>
          </p:nvPr>
        </p:nvGraphicFramePr>
        <p:xfrm>
          <a:off x="974261" y="1131590"/>
          <a:ext cx="6478058" cy="3600400"/>
        </p:xfrm>
        <a:graphic>
          <a:graphicData uri="http://schemas.openxmlformats.org/drawingml/2006/table">
            <a:tbl>
              <a:tblPr firstRow="1" bandRow="1">
                <a:tableStyleId>{5C22544A-7EE6-4342-B048-85BDC9FD1C3A}</a:tableStyleId>
              </a:tblPr>
              <a:tblGrid>
                <a:gridCol w="3239029"/>
                <a:gridCol w="3239029"/>
              </a:tblGrid>
              <a:tr h="360040">
                <a:tc>
                  <a:txBody>
                    <a:bodyPr/>
                    <a:lstStyle/>
                    <a:p>
                      <a:r>
                        <a:rPr lang="en-US" altLang="zh-CN" sz="1800" dirty="0" smtClean="0">
                          <a:latin typeface="微软雅黑 Light" panose="020B0502040204020203" pitchFamily="34" charset="-122"/>
                          <a:ea typeface="微软雅黑 Light" panose="020B0502040204020203" pitchFamily="34" charset="-122"/>
                        </a:rPr>
                        <a:t>Variables</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c>
                  <a:txBody>
                    <a:bodyPr/>
                    <a:lstStyle/>
                    <a:p>
                      <a:r>
                        <a:rPr lang="en-US" altLang="zh-CN" sz="1800" dirty="0" smtClean="0">
                          <a:latin typeface="微软雅黑 Light" panose="020B0502040204020203" pitchFamily="34" charset="-122"/>
                          <a:ea typeface="微软雅黑 Light" panose="020B0502040204020203" pitchFamily="34" charset="-122"/>
                        </a:rPr>
                        <a:t>Method</a:t>
                      </a:r>
                    </a:p>
                  </a:txBody>
                  <a:tcPr marL="68580" marR="68580" marT="34290" marB="34290"/>
                </a:tc>
              </a:tr>
              <a:tr h="360040">
                <a:tc>
                  <a:txBody>
                    <a:bodyPr/>
                    <a:lstStyle/>
                    <a:p>
                      <a:r>
                        <a:rPr lang="en-US" altLang="zh-CN" sz="1800" dirty="0" smtClean="0">
                          <a:latin typeface="微软雅黑 Light" panose="020B0502040204020203" pitchFamily="34" charset="-122"/>
                          <a:ea typeface="微软雅黑 Light" panose="020B0502040204020203" pitchFamily="34" charset="-122"/>
                        </a:rPr>
                        <a:t>age</a:t>
                      </a:r>
                    </a:p>
                  </a:txBody>
                  <a:tcPr marL="68580" marR="68580" marT="34290" marB="34290"/>
                </a:tc>
                <a:tc>
                  <a:txBody>
                    <a:bodyPr/>
                    <a:lstStyle/>
                    <a:p>
                      <a:r>
                        <a:rPr lang="en-US" altLang="zh-CN" sz="1800" dirty="0" err="1" smtClean="0">
                          <a:latin typeface="微软雅黑 Light" panose="020B0502040204020203" pitchFamily="34" charset="-122"/>
                          <a:ea typeface="微软雅黑 Light" panose="020B0502040204020203" pitchFamily="34" charset="-122"/>
                        </a:rPr>
                        <a:t>Minmax_transformation</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r>
              <a:tr h="360040">
                <a:tc>
                  <a:txBody>
                    <a:bodyPr/>
                    <a:lstStyle/>
                    <a:p>
                      <a:r>
                        <a:rPr lang="en-US" altLang="zh-CN" sz="1800" dirty="0" smtClean="0">
                          <a:latin typeface="微软雅黑 Light" panose="020B0502040204020203" pitchFamily="34" charset="-122"/>
                          <a:ea typeface="微软雅黑 Light" panose="020B0502040204020203" pitchFamily="34" charset="-122"/>
                        </a:rPr>
                        <a:t>gender</a:t>
                      </a:r>
                    </a:p>
                  </a:txBody>
                  <a:tcPr marL="68580" marR="68580" marT="34290" marB="34290"/>
                </a:tc>
                <a:tc>
                  <a:txBody>
                    <a:bodyPr/>
                    <a:lstStyle/>
                    <a:p>
                      <a:r>
                        <a:rPr lang="en-US" altLang="zh-CN" sz="1800" dirty="0" err="1" smtClean="0">
                          <a:latin typeface="微软雅黑 Light" panose="020B0502040204020203" pitchFamily="34" charset="-122"/>
                          <a:ea typeface="微软雅黑 Light" panose="020B0502040204020203" pitchFamily="34" charset="-122"/>
                        </a:rPr>
                        <a:t>Hot_Encoder</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r>
              <a:tr h="360040">
                <a:tc>
                  <a:txBody>
                    <a:bodyPr/>
                    <a:lstStyle/>
                    <a:p>
                      <a:r>
                        <a:rPr lang="en-US" altLang="zh-CN" sz="1800" dirty="0" smtClean="0">
                          <a:latin typeface="微软雅黑 Light" panose="020B0502040204020203" pitchFamily="34" charset="-122"/>
                          <a:ea typeface="微软雅黑 Light" panose="020B0502040204020203" pitchFamily="34" charset="-122"/>
                        </a:rPr>
                        <a:t>BMI</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c>
                  <a:txBody>
                    <a:bodyPr/>
                    <a:lstStyle/>
                    <a:p>
                      <a:r>
                        <a:rPr lang="en-US" altLang="zh-CN" sz="1800" dirty="0" err="1" smtClean="0">
                          <a:latin typeface="微软雅黑 Light" panose="020B0502040204020203" pitchFamily="34" charset="-122"/>
                          <a:ea typeface="微软雅黑 Light" panose="020B0502040204020203" pitchFamily="34" charset="-122"/>
                        </a:rPr>
                        <a:t>Minmax_transformation</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r>
              <a:tr h="360040">
                <a:tc>
                  <a:txBody>
                    <a:bodyPr/>
                    <a:lstStyle/>
                    <a:p>
                      <a:r>
                        <a:rPr lang="en-US" altLang="zh-CN" sz="1800" dirty="0" err="1" smtClean="0">
                          <a:latin typeface="微软雅黑 Light" panose="020B0502040204020203" pitchFamily="34" charset="-122"/>
                          <a:ea typeface="微软雅黑 Light" panose="020B0502040204020203" pitchFamily="34" charset="-122"/>
                        </a:rPr>
                        <a:t>first_careunit</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c>
                  <a:txBody>
                    <a:bodyPr/>
                    <a:lstStyle/>
                    <a:p>
                      <a:r>
                        <a:rPr lang="en-US" altLang="zh-CN" sz="1800" dirty="0" err="1" smtClean="0">
                          <a:latin typeface="微软雅黑 Light" panose="020B0502040204020203" pitchFamily="34" charset="-122"/>
                          <a:ea typeface="微软雅黑 Light" panose="020B0502040204020203" pitchFamily="34" charset="-122"/>
                        </a:rPr>
                        <a:t>Hot_Encoder</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r>
              <a:tr h="360040">
                <a:tc>
                  <a:txBody>
                    <a:bodyPr/>
                    <a:lstStyle/>
                    <a:p>
                      <a:r>
                        <a:rPr lang="en-US" altLang="zh-CN" sz="1800" dirty="0" err="1" smtClean="0">
                          <a:latin typeface="微软雅黑 Light" panose="020B0502040204020203" pitchFamily="34" charset="-122"/>
                          <a:ea typeface="微软雅黑 Light" panose="020B0502040204020203" pitchFamily="34" charset="-122"/>
                        </a:rPr>
                        <a:t>admission_type</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c>
                  <a:txBody>
                    <a:bodyPr/>
                    <a:lstStyle/>
                    <a:p>
                      <a:r>
                        <a:rPr lang="en-US" altLang="zh-CN" sz="1800" dirty="0" err="1" smtClean="0">
                          <a:latin typeface="微软雅黑 Light" panose="020B0502040204020203" pitchFamily="34" charset="-122"/>
                          <a:ea typeface="微软雅黑 Light" panose="020B0502040204020203" pitchFamily="34" charset="-122"/>
                        </a:rPr>
                        <a:t>Hot_Encoder</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r>
              <a:tr h="360040">
                <a:tc>
                  <a:txBody>
                    <a:bodyPr/>
                    <a:lstStyle/>
                    <a:p>
                      <a:r>
                        <a:rPr lang="en-US" altLang="zh-CN" sz="1800" dirty="0" err="1" smtClean="0">
                          <a:latin typeface="微软雅黑 Light" panose="020B0502040204020203" pitchFamily="34" charset="-122"/>
                          <a:ea typeface="微软雅黑 Light" panose="020B0502040204020203" pitchFamily="34" charset="-122"/>
                        </a:rPr>
                        <a:t>saspii</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c>
                  <a:txBody>
                    <a:bodyPr/>
                    <a:lstStyle/>
                    <a:p>
                      <a:r>
                        <a:rPr lang="en-US" altLang="zh-CN" sz="1800" dirty="0" err="1" smtClean="0">
                          <a:latin typeface="微软雅黑 Light" panose="020B0502040204020203" pitchFamily="34" charset="-122"/>
                          <a:ea typeface="微软雅黑 Light" panose="020B0502040204020203" pitchFamily="34" charset="-122"/>
                        </a:rPr>
                        <a:t>Minmax_transformation</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r>
              <a:tr h="360040">
                <a:tc>
                  <a:txBody>
                    <a:bodyPr/>
                    <a:lstStyle/>
                    <a:p>
                      <a:r>
                        <a:rPr lang="en-US" altLang="zh-CN" sz="1800" dirty="0" err="1" smtClean="0">
                          <a:latin typeface="微软雅黑 Light" panose="020B0502040204020203" pitchFamily="34" charset="-122"/>
                          <a:ea typeface="微软雅黑 Light" panose="020B0502040204020203" pitchFamily="34" charset="-122"/>
                        </a:rPr>
                        <a:t>charindex</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c>
                  <a:txBody>
                    <a:bodyPr/>
                    <a:lstStyle/>
                    <a:p>
                      <a:r>
                        <a:rPr lang="en-US" altLang="zh-CN" sz="1800" dirty="0" err="1" smtClean="0">
                          <a:latin typeface="微软雅黑 Light" panose="020B0502040204020203" pitchFamily="34" charset="-122"/>
                          <a:ea typeface="微软雅黑 Light" panose="020B0502040204020203" pitchFamily="34" charset="-122"/>
                        </a:rPr>
                        <a:t>Minmax_transformation</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r>
              <a:tr h="360040">
                <a:tc>
                  <a:txBody>
                    <a:bodyPr/>
                    <a:lstStyle/>
                    <a:p>
                      <a:r>
                        <a:rPr lang="en-US" altLang="zh-CN" sz="1800" dirty="0" err="1" smtClean="0">
                          <a:latin typeface="微软雅黑 Light" panose="020B0502040204020203" pitchFamily="34" charset="-122"/>
                          <a:ea typeface="微软雅黑 Light" panose="020B0502040204020203" pitchFamily="34" charset="-122"/>
                        </a:rPr>
                        <a:t>tracheostomy_flag</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c>
                  <a:txBody>
                    <a:bodyPr/>
                    <a:lstStyle/>
                    <a:p>
                      <a:r>
                        <a:rPr lang="en-US" altLang="zh-CN" sz="1800" dirty="0" smtClean="0">
                          <a:latin typeface="微软雅黑 Light" panose="020B0502040204020203" pitchFamily="34" charset="-122"/>
                          <a:ea typeface="微软雅黑 Light" panose="020B0502040204020203" pitchFamily="34" charset="-122"/>
                        </a:rPr>
                        <a:t>keep</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r>
              <a:tr h="360040">
                <a:tc>
                  <a:txBody>
                    <a:bodyPr/>
                    <a:lstStyle/>
                    <a:p>
                      <a:r>
                        <a:rPr lang="en-US" altLang="zh-CN" sz="1800" dirty="0" smtClean="0">
                          <a:latin typeface="微软雅黑 Light" panose="020B0502040204020203" pitchFamily="34" charset="-122"/>
                          <a:ea typeface="微软雅黑 Light" panose="020B0502040204020203" pitchFamily="34" charset="-122"/>
                        </a:rPr>
                        <a:t>…</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c>
                  <a:txBody>
                    <a:bodyPr/>
                    <a:lstStyle/>
                    <a:p>
                      <a:r>
                        <a:rPr lang="en-US" altLang="zh-CN" sz="1800" dirty="0" smtClean="0">
                          <a:latin typeface="微软雅黑 Light" panose="020B0502040204020203" pitchFamily="34" charset="-122"/>
                          <a:ea typeface="微软雅黑 Light" panose="020B0502040204020203" pitchFamily="34" charset="-122"/>
                        </a:rPr>
                        <a:t>…</a:t>
                      </a:r>
                      <a:endParaRPr lang="zh-CN" altLang="en-US" sz="1800" dirty="0">
                        <a:latin typeface="微软雅黑 Light" panose="020B0502040204020203" pitchFamily="34" charset="-122"/>
                        <a:ea typeface="微软雅黑 Light" panose="020B0502040204020203" pitchFamily="34" charset="-122"/>
                      </a:endParaRPr>
                    </a:p>
                  </a:txBody>
                  <a:tcPr marL="68580" marR="68580" marT="34290" marB="34290"/>
                </a:tc>
              </a:tr>
            </a:tbl>
          </a:graphicData>
        </a:graphic>
      </p:graphicFrame>
      <p:sp>
        <p:nvSpPr>
          <p:cNvPr id="6" name="矩形 5"/>
          <p:cNvSpPr/>
          <p:nvPr/>
        </p:nvSpPr>
        <p:spPr>
          <a:xfrm>
            <a:off x="971600" y="411510"/>
            <a:ext cx="432048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latin typeface="微软雅黑 Light" panose="020B0502040204020203" pitchFamily="34" charset="-122"/>
                <a:ea typeface="微软雅黑 Light" panose="020B0502040204020203" pitchFamily="34" charset="-122"/>
              </a:rPr>
              <a:t>预测通气时间 </a:t>
            </a:r>
            <a:r>
              <a:rPr lang="en-US" altLang="zh-CN" dirty="0" err="1">
                <a:latin typeface="微软雅黑 Light" panose="020B0502040204020203" pitchFamily="34" charset="-122"/>
                <a:ea typeface="微软雅黑 Light" panose="020B0502040204020203" pitchFamily="34" charset="-122"/>
              </a:rPr>
              <a:t>Forecase</a:t>
            </a:r>
            <a:r>
              <a:rPr lang="en-US" altLang="zh-CN" dirty="0">
                <a:latin typeface="微软雅黑 Light" panose="020B0502040204020203" pitchFamily="34" charset="-122"/>
                <a:ea typeface="微软雅黑 Light" panose="020B0502040204020203" pitchFamily="34" charset="-122"/>
              </a:rPr>
              <a:t> MV time(hours)</a:t>
            </a:r>
          </a:p>
        </p:txBody>
      </p:sp>
      <p:sp>
        <p:nvSpPr>
          <p:cNvPr id="7" name="矩形 6"/>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8" name="TextBox 7"/>
          <p:cNvSpPr txBox="1"/>
          <p:nvPr/>
        </p:nvSpPr>
        <p:spPr>
          <a:xfrm>
            <a:off x="323528" y="123478"/>
            <a:ext cx="62840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6</a:t>
            </a:r>
            <a:endParaRPr lang="zh-CN" altLang="en-US" sz="4000" dirty="0">
              <a:latin typeface="04b_21" panose="00000400000000000000" pitchFamily="2" charset="0"/>
              <a:ea typeface="华文新魏" panose="02010800040101010101" pitchFamily="2" charset="-122"/>
            </a:endParaRPr>
          </a:p>
        </p:txBody>
      </p:sp>
    </p:spTree>
    <p:extLst>
      <p:ext uri="{BB962C8B-B14F-4D97-AF65-F5344CB8AC3E}">
        <p14:creationId xmlns:p14="http://schemas.microsoft.com/office/powerpoint/2010/main" val="6535330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0" y="3712163"/>
            <a:ext cx="5040560" cy="1422993"/>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95" y="915566"/>
            <a:ext cx="4680519" cy="2808312"/>
          </a:xfrm>
          <a:prstGeom prst="rect">
            <a:avLst/>
          </a:prstGeo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5754" y="843558"/>
            <a:ext cx="5080782" cy="3048469"/>
          </a:xfrm>
          <a:prstGeom prst="rect">
            <a:avLst/>
          </a:prstGeom>
        </p:spPr>
      </p:pic>
      <p:sp>
        <p:nvSpPr>
          <p:cNvPr id="6" name="文本框 5"/>
          <p:cNvSpPr txBox="1"/>
          <p:nvPr/>
        </p:nvSpPr>
        <p:spPr>
          <a:xfrm>
            <a:off x="6804248" y="4443958"/>
            <a:ext cx="1610056" cy="346249"/>
          </a:xfrm>
          <a:prstGeom prst="rect">
            <a:avLst/>
          </a:prstGeom>
          <a:noFill/>
        </p:spPr>
        <p:txBody>
          <a:bodyPr wrap="none" lIns="68580" tIns="34290" rIns="68580" bIns="34290" rtlCol="0">
            <a:spAutoFit/>
          </a:bodyPr>
          <a:lstStyle/>
          <a:p>
            <a:r>
              <a:rPr lang="en-US" altLang="zh-CN" dirty="0" smtClean="0"/>
              <a:t>MSE:395.95829</a:t>
            </a:r>
          </a:p>
        </p:txBody>
      </p:sp>
      <p:cxnSp>
        <p:nvCxnSpPr>
          <p:cNvPr id="9" name="直接箭头连接符 8"/>
          <p:cNvCxnSpPr/>
          <p:nvPr/>
        </p:nvCxnSpPr>
        <p:spPr>
          <a:xfrm flipV="1">
            <a:off x="4963826" y="1243725"/>
            <a:ext cx="3911991" cy="2248134"/>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11" name="矩形 10"/>
          <p:cNvSpPr/>
          <p:nvPr/>
        </p:nvSpPr>
        <p:spPr>
          <a:xfrm>
            <a:off x="971600" y="412321"/>
            <a:ext cx="6048672"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bg1"/>
                </a:solidFill>
                <a:latin typeface="微软雅黑 Light" panose="020B0502040204020203" pitchFamily="34" charset="-122"/>
                <a:ea typeface="微软雅黑 Light" panose="020B0502040204020203" pitchFamily="34" charset="-122"/>
              </a:rPr>
              <a:t>预测通气时长结果 </a:t>
            </a:r>
            <a:r>
              <a:rPr lang="en-US" altLang="zh-CN" dirty="0" smtClean="0">
                <a:solidFill>
                  <a:schemeClr val="bg1"/>
                </a:solidFill>
                <a:latin typeface="微软雅黑 Light" panose="020B0502040204020203" pitchFamily="34" charset="-122"/>
                <a:ea typeface="微软雅黑 Light" panose="020B0502040204020203" pitchFamily="34" charset="-122"/>
              </a:rPr>
              <a:t>Result</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12" name="TextBox 11"/>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6</a:t>
            </a:r>
            <a:endParaRPr lang="zh-CN" altLang="en-US" sz="4000" dirty="0">
              <a:latin typeface="04b_21" panose="00000400000000000000" pitchFamily="2" charset="0"/>
              <a:ea typeface="华文新魏" panose="02010800040101010101" pitchFamily="2" charset="-122"/>
            </a:endParaRPr>
          </a:p>
        </p:txBody>
      </p:sp>
    </p:spTree>
    <p:extLst>
      <p:ext uri="{BB962C8B-B14F-4D97-AF65-F5344CB8AC3E}">
        <p14:creationId xmlns:p14="http://schemas.microsoft.com/office/powerpoint/2010/main" val="24146305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5076" t="7072" r="6482" b="1923"/>
          <a:stretch/>
        </p:blipFill>
        <p:spPr>
          <a:xfrm>
            <a:off x="125760" y="1203598"/>
            <a:ext cx="4863182" cy="3002488"/>
          </a:xfrm>
          <a:prstGeom prst="rect">
            <a:avLst/>
          </a:prstGeom>
        </p:spPr>
      </p:pic>
      <p:pic>
        <p:nvPicPr>
          <p:cNvPr id="6" name="图片 5"/>
          <p:cNvPicPr>
            <a:picLocks noChangeAspect="1"/>
          </p:cNvPicPr>
          <p:nvPr/>
        </p:nvPicPr>
        <p:blipFill rotWithShape="1">
          <a:blip r:embed="rId3">
            <a:extLst>
              <a:ext uri="{28A0092B-C50C-407E-A947-70E740481C1C}">
                <a14:useLocalDpi xmlns:a14="http://schemas.microsoft.com/office/drawing/2010/main" val="0"/>
              </a:ext>
            </a:extLst>
          </a:blip>
          <a:srcRect l="6113" t="7177" r="6522" b="5075"/>
          <a:stretch/>
        </p:blipFill>
        <p:spPr>
          <a:xfrm>
            <a:off x="4670111" y="1347614"/>
            <a:ext cx="4303290" cy="2593296"/>
          </a:xfrm>
          <a:prstGeom prst="rect">
            <a:avLst/>
          </a:prstGeom>
        </p:spPr>
      </p:pic>
      <p:sp>
        <p:nvSpPr>
          <p:cNvPr id="7" name="文本框 6"/>
          <p:cNvSpPr txBox="1"/>
          <p:nvPr/>
        </p:nvSpPr>
        <p:spPr>
          <a:xfrm>
            <a:off x="7164288" y="4371950"/>
            <a:ext cx="1610056" cy="346249"/>
          </a:xfrm>
          <a:prstGeom prst="rect">
            <a:avLst/>
          </a:prstGeom>
          <a:noFill/>
        </p:spPr>
        <p:txBody>
          <a:bodyPr wrap="none" lIns="68580" tIns="34290" rIns="68580" bIns="34290" rtlCol="0">
            <a:spAutoFit/>
          </a:bodyPr>
          <a:lstStyle/>
          <a:p>
            <a:r>
              <a:rPr lang="en-US" altLang="zh-CN" dirty="0" smtClean="0"/>
              <a:t>MSE:350.14387</a:t>
            </a:r>
          </a:p>
        </p:txBody>
      </p:sp>
      <p:sp>
        <p:nvSpPr>
          <p:cNvPr id="8" name="矩形 7"/>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9" name="矩形 8"/>
          <p:cNvSpPr/>
          <p:nvPr/>
        </p:nvSpPr>
        <p:spPr>
          <a:xfrm>
            <a:off x="971600" y="412321"/>
            <a:ext cx="6048672"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bg1"/>
                </a:solidFill>
                <a:latin typeface="微软雅黑 Light" panose="020B0502040204020203" pitchFamily="34" charset="-122"/>
                <a:ea typeface="微软雅黑 Light" panose="020B0502040204020203" pitchFamily="34" charset="-122"/>
              </a:rPr>
              <a:t>结果 </a:t>
            </a:r>
            <a:r>
              <a:rPr lang="en-US" altLang="zh-CN" dirty="0" smtClean="0">
                <a:solidFill>
                  <a:schemeClr val="bg1"/>
                </a:solidFill>
                <a:latin typeface="微软雅黑 Light" panose="020B0502040204020203" pitchFamily="34" charset="-122"/>
                <a:ea typeface="微软雅黑 Light" panose="020B0502040204020203" pitchFamily="34" charset="-122"/>
              </a:rPr>
              <a:t>Result</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10" name="TextBox 9"/>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6</a:t>
            </a:r>
            <a:endParaRPr lang="zh-CN" altLang="en-US" sz="4000" dirty="0">
              <a:latin typeface="04b_21" panose="00000400000000000000" pitchFamily="2" charset="0"/>
              <a:ea typeface="华文新魏" panose="02010800040101010101" pitchFamily="2" charset="-122"/>
            </a:endParaRPr>
          </a:p>
        </p:txBody>
      </p:sp>
    </p:spTree>
    <p:extLst>
      <p:ext uri="{BB962C8B-B14F-4D97-AF65-F5344CB8AC3E}">
        <p14:creationId xmlns:p14="http://schemas.microsoft.com/office/powerpoint/2010/main" val="2204275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80528" y="1131590"/>
            <a:ext cx="9577064" cy="33123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971600" y="412321"/>
            <a:ext cx="216024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bg1"/>
                </a:solidFill>
                <a:latin typeface="微软雅黑 Light" panose="020B0502040204020203" pitchFamily="34" charset="-122"/>
                <a:ea typeface="微软雅黑 Light" panose="020B0502040204020203" pitchFamily="34" charset="-122"/>
              </a:rPr>
              <a:t>讨论 </a:t>
            </a:r>
            <a:r>
              <a:rPr lang="en-US" altLang="zh-CN" dirty="0" smtClean="0">
                <a:solidFill>
                  <a:schemeClr val="bg1"/>
                </a:solidFill>
                <a:latin typeface="微软雅黑 Light" panose="020B0502040204020203" pitchFamily="34" charset="-122"/>
                <a:ea typeface="微软雅黑 Light" panose="020B0502040204020203" pitchFamily="34" charset="-122"/>
              </a:rPr>
              <a:t>Discussion</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6" name="TextBox 5"/>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7</a:t>
            </a:r>
            <a:endParaRPr lang="zh-CN" altLang="en-US" sz="4000" dirty="0">
              <a:latin typeface="04b_21" panose="00000400000000000000" pitchFamily="2" charset="0"/>
              <a:ea typeface="华文新魏" panose="02010800040101010101" pitchFamily="2" charset="-122"/>
            </a:endParaRPr>
          </a:p>
        </p:txBody>
      </p:sp>
      <p:sp>
        <p:nvSpPr>
          <p:cNvPr id="7" name="矩形 6"/>
          <p:cNvSpPr/>
          <p:nvPr/>
        </p:nvSpPr>
        <p:spPr>
          <a:xfrm>
            <a:off x="251520" y="1707654"/>
            <a:ext cx="8640960" cy="2462213"/>
          </a:xfrm>
          <a:prstGeom prst="rect">
            <a:avLst/>
          </a:prstGeom>
        </p:spPr>
        <p:txBody>
          <a:bodyPr wrap="square">
            <a:spAutoFit/>
          </a:bodyPr>
          <a:lstStyle/>
          <a:p>
            <a:r>
              <a:rPr lang="en-US" altLang="zh-CN" sz="2200" dirty="0">
                <a:latin typeface="微软雅黑 Light" panose="020B0502040204020203" pitchFamily="34" charset="-122"/>
                <a:ea typeface="微软雅黑 Light" panose="020B0502040204020203" pitchFamily="34" charset="-122"/>
              </a:rPr>
              <a:t>Some investigations reported that obesity contributed to increase ICU mortality and longer MV time. In our study, it shows a U-shape association with excess mortality in patients who are underweight and in those extreme obesity. </a:t>
            </a:r>
          </a:p>
          <a:p>
            <a:endParaRPr lang="en-US" altLang="zh-CN" sz="2200" dirty="0">
              <a:latin typeface="微软雅黑 Light" panose="020B0502040204020203" pitchFamily="34" charset="-122"/>
              <a:ea typeface="微软雅黑 Light" panose="020B0502040204020203" pitchFamily="34" charset="-122"/>
            </a:endParaRPr>
          </a:p>
          <a:p>
            <a:r>
              <a:rPr lang="en-US" altLang="zh-CN" sz="2200" dirty="0">
                <a:latin typeface="微软雅黑 Light" panose="020B0502040204020203" pitchFamily="34" charset="-122"/>
                <a:ea typeface="微软雅黑 Light" panose="020B0502040204020203" pitchFamily="34" charset="-122"/>
              </a:rPr>
              <a:t>Obesity influences  organ function and alter the physiologic response to injury and illness. </a:t>
            </a:r>
          </a:p>
        </p:txBody>
      </p:sp>
    </p:spTree>
    <p:extLst>
      <p:ext uri="{BB962C8B-B14F-4D97-AF65-F5344CB8AC3E}">
        <p14:creationId xmlns:p14="http://schemas.microsoft.com/office/powerpoint/2010/main" val="3869777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7" name="矩形 6"/>
          <p:cNvSpPr/>
          <p:nvPr/>
        </p:nvSpPr>
        <p:spPr>
          <a:xfrm>
            <a:off x="971600" y="412321"/>
            <a:ext cx="216024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bg1"/>
                </a:solidFill>
                <a:latin typeface="微软雅黑 Light" panose="020B0502040204020203" pitchFamily="34" charset="-122"/>
                <a:ea typeface="微软雅黑 Light" panose="020B0502040204020203" pitchFamily="34" charset="-122"/>
              </a:rPr>
              <a:t>讨论 </a:t>
            </a:r>
            <a:r>
              <a:rPr lang="en-US" altLang="zh-CN" dirty="0" smtClean="0">
                <a:solidFill>
                  <a:schemeClr val="bg1"/>
                </a:solidFill>
                <a:latin typeface="微软雅黑 Light" panose="020B0502040204020203" pitchFamily="34" charset="-122"/>
                <a:ea typeface="微软雅黑 Light" panose="020B0502040204020203" pitchFamily="34" charset="-122"/>
              </a:rPr>
              <a:t>Discussion</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8" name="TextBox 7"/>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7</a:t>
            </a:r>
            <a:endParaRPr lang="zh-CN" altLang="en-US" sz="4000" dirty="0">
              <a:latin typeface="04b_21" panose="00000400000000000000" pitchFamily="2" charset="0"/>
              <a:ea typeface="华文新魏" panose="02010800040101010101" pitchFamily="2" charset="-122"/>
            </a:endParaRPr>
          </a:p>
        </p:txBody>
      </p:sp>
      <p:sp>
        <p:nvSpPr>
          <p:cNvPr id="9" name="内容占位符 2"/>
          <p:cNvSpPr>
            <a:spLocks noGrp="1"/>
          </p:cNvSpPr>
          <p:nvPr>
            <p:ph idx="1"/>
          </p:nvPr>
        </p:nvSpPr>
        <p:spPr>
          <a:xfrm>
            <a:off x="251520" y="843558"/>
            <a:ext cx="8772525" cy="1080119"/>
          </a:xfrm>
        </p:spPr>
        <p:txBody>
          <a:bodyPr>
            <a:noAutofit/>
          </a:bodyPr>
          <a:lstStyle/>
          <a:p>
            <a:pPr marL="0" indent="0">
              <a:buNone/>
            </a:pPr>
            <a:r>
              <a:rPr lang="en-US" altLang="zh-CN" sz="2200" dirty="0" smtClean="0">
                <a:latin typeface="微软雅黑 Light" panose="020B0502040204020203" pitchFamily="34" charset="-122"/>
                <a:ea typeface="微软雅黑 Light" panose="020B0502040204020203" pitchFamily="34" charset="-122"/>
              </a:rPr>
              <a:t>Underweight</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patients</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trend</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to</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be</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in</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malnutrition and chronic disease status</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before</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admitted</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to</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the ICU</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along with the ICU-AW</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and hyper metabolism.</a:t>
            </a:r>
          </a:p>
        </p:txBody>
      </p:sp>
      <p:pic>
        <p:nvPicPr>
          <p:cNvPr id="11" name="Picture 2"/>
          <p:cNvPicPr>
            <a:picLocks noGrp="1"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9456" y="1923678"/>
            <a:ext cx="3937000" cy="2952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5"/>
          <p:cNvSpPr>
            <a:spLocks noChangeArrowheads="1"/>
          </p:cNvSpPr>
          <p:nvPr/>
        </p:nvSpPr>
        <p:spPr bwMode="auto">
          <a:xfrm>
            <a:off x="179512" y="4861198"/>
            <a:ext cx="7033170"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50000"/>
              </a:lnSpc>
              <a:buChar char="•"/>
              <a:defRPr sz="2400" b="1">
                <a:solidFill>
                  <a:schemeClr val="tx1"/>
                </a:solidFill>
                <a:latin typeface="Times New Roman" pitchFamily="18" charset="0"/>
                <a:ea typeface="微软雅黑" pitchFamily="34" charset="-122"/>
                <a:sym typeface="Calibri" pitchFamily="34" charset="0"/>
              </a:defRPr>
            </a:lvl1pPr>
            <a:lvl2pPr indent="-285750">
              <a:lnSpc>
                <a:spcPct val="150000"/>
              </a:lnSpc>
              <a:buChar char="–"/>
              <a:defRPr sz="2400" b="1">
                <a:solidFill>
                  <a:schemeClr val="tx1"/>
                </a:solidFill>
                <a:latin typeface="Times New Roman" pitchFamily="18" charset="0"/>
                <a:ea typeface="微软雅黑" pitchFamily="34" charset="-122"/>
                <a:sym typeface="Calibri" pitchFamily="34" charset="0"/>
              </a:defRPr>
            </a:lvl2pPr>
            <a:lvl3pPr indent="-228600">
              <a:lnSpc>
                <a:spcPct val="150000"/>
              </a:lnSpc>
              <a:buChar char="•"/>
              <a:defRPr sz="2400" b="1">
                <a:solidFill>
                  <a:schemeClr val="tx1"/>
                </a:solidFill>
                <a:latin typeface="Times New Roman" pitchFamily="18" charset="0"/>
                <a:ea typeface="微软雅黑" pitchFamily="34" charset="-122"/>
                <a:sym typeface="Calibri" pitchFamily="34" charset="0"/>
              </a:defRPr>
            </a:lvl3pPr>
            <a:lvl4pPr indent="-228600">
              <a:lnSpc>
                <a:spcPct val="150000"/>
              </a:lnSpc>
              <a:buChar char="–"/>
              <a:defRPr sz="2400" b="1">
                <a:solidFill>
                  <a:schemeClr val="tx1"/>
                </a:solidFill>
                <a:latin typeface="Times New Roman" pitchFamily="18" charset="0"/>
                <a:ea typeface="微软雅黑" pitchFamily="34" charset="-122"/>
                <a:sym typeface="Calibri" pitchFamily="34" charset="0"/>
              </a:defRPr>
            </a:lvl4pPr>
            <a:lvl5pPr indent="-228600">
              <a:lnSpc>
                <a:spcPct val="150000"/>
              </a:lnSpc>
              <a:buChar char="»"/>
              <a:defRPr sz="2400" b="1">
                <a:solidFill>
                  <a:schemeClr val="tx1"/>
                </a:solidFill>
                <a:latin typeface="Times New Roman" pitchFamily="18" charset="0"/>
                <a:ea typeface="微软雅黑" pitchFamily="34" charset="-122"/>
                <a:sym typeface="Calibri" pitchFamily="34" charset="0"/>
              </a:defRPr>
            </a:lvl5pPr>
            <a:lvl6pPr indent="-228600" eaLnBrk="0" fontAlgn="base" hangingPunct="0">
              <a:lnSpc>
                <a:spcPct val="150000"/>
              </a:lnSpc>
              <a:spcBef>
                <a:spcPct val="0"/>
              </a:spcBef>
              <a:spcAft>
                <a:spcPct val="0"/>
              </a:spcAft>
              <a:buChar char="»"/>
              <a:defRPr sz="2400" b="1">
                <a:solidFill>
                  <a:schemeClr val="tx1"/>
                </a:solidFill>
                <a:latin typeface="Times New Roman" pitchFamily="18" charset="0"/>
                <a:ea typeface="微软雅黑" pitchFamily="34" charset="-122"/>
                <a:sym typeface="Calibri" pitchFamily="34" charset="0"/>
              </a:defRPr>
            </a:lvl6pPr>
            <a:lvl7pPr indent="-228600" eaLnBrk="0" fontAlgn="base" hangingPunct="0">
              <a:lnSpc>
                <a:spcPct val="150000"/>
              </a:lnSpc>
              <a:spcBef>
                <a:spcPct val="0"/>
              </a:spcBef>
              <a:spcAft>
                <a:spcPct val="0"/>
              </a:spcAft>
              <a:buChar char="»"/>
              <a:defRPr sz="2400" b="1">
                <a:solidFill>
                  <a:schemeClr val="tx1"/>
                </a:solidFill>
                <a:latin typeface="Times New Roman" pitchFamily="18" charset="0"/>
                <a:ea typeface="微软雅黑" pitchFamily="34" charset="-122"/>
                <a:sym typeface="Calibri" pitchFamily="34" charset="0"/>
              </a:defRPr>
            </a:lvl7pPr>
            <a:lvl8pPr indent="-228600" eaLnBrk="0" fontAlgn="base" hangingPunct="0">
              <a:lnSpc>
                <a:spcPct val="150000"/>
              </a:lnSpc>
              <a:spcBef>
                <a:spcPct val="0"/>
              </a:spcBef>
              <a:spcAft>
                <a:spcPct val="0"/>
              </a:spcAft>
              <a:buChar char="»"/>
              <a:defRPr sz="2400" b="1">
                <a:solidFill>
                  <a:schemeClr val="tx1"/>
                </a:solidFill>
                <a:latin typeface="Times New Roman" pitchFamily="18" charset="0"/>
                <a:ea typeface="微软雅黑" pitchFamily="34" charset="-122"/>
                <a:sym typeface="Calibri" pitchFamily="34" charset="0"/>
              </a:defRPr>
            </a:lvl8pPr>
            <a:lvl9pPr indent="-228600" eaLnBrk="0" fontAlgn="base" hangingPunct="0">
              <a:lnSpc>
                <a:spcPct val="150000"/>
              </a:lnSpc>
              <a:spcBef>
                <a:spcPct val="0"/>
              </a:spcBef>
              <a:spcAft>
                <a:spcPct val="0"/>
              </a:spcAft>
              <a:buChar char="»"/>
              <a:defRPr sz="2400" b="1">
                <a:solidFill>
                  <a:schemeClr val="tx1"/>
                </a:solidFill>
                <a:latin typeface="Times New Roman" pitchFamily="18" charset="0"/>
                <a:ea typeface="微软雅黑" pitchFamily="34" charset="-122"/>
                <a:sym typeface="Calibri" pitchFamily="34" charset="0"/>
              </a:defRPr>
            </a:lvl9pPr>
          </a:lstStyle>
          <a:p>
            <a:pPr eaLnBrk="1" hangingPunct="1">
              <a:lnSpc>
                <a:spcPct val="100000"/>
              </a:lnSpc>
              <a:buFontTx/>
              <a:buNone/>
            </a:pPr>
            <a:r>
              <a:rPr lang="en-US" altLang="zh-CN" sz="900" b="0" dirty="0">
                <a:latin typeface="微软雅黑 Light" panose="020B0502040204020203" pitchFamily="34" charset="-122"/>
                <a:ea typeface="微软雅黑 Light" panose="020B0502040204020203" pitchFamily="34" charset="-122"/>
                <a:cs typeface="Times New Roman" pitchFamily="18" charset="0"/>
              </a:rPr>
              <a:t> </a:t>
            </a:r>
            <a:r>
              <a:rPr lang="en-US" altLang="zh-CN" sz="900" b="0" dirty="0" err="1">
                <a:latin typeface="微软雅黑 Light" panose="020B0502040204020203" pitchFamily="34" charset="-122"/>
                <a:ea typeface="微软雅黑 Light" panose="020B0502040204020203" pitchFamily="34" charset="-122"/>
                <a:cs typeface="Times New Roman" pitchFamily="18" charset="0"/>
              </a:rPr>
              <a:t>Curr</a:t>
            </a:r>
            <a:r>
              <a:rPr lang="en-US" altLang="zh-CN" sz="900" b="0" dirty="0">
                <a:latin typeface="微软雅黑 Light" panose="020B0502040204020203" pitchFamily="34" charset="-122"/>
                <a:ea typeface="微软雅黑 Light" panose="020B0502040204020203" pitchFamily="34" charset="-122"/>
                <a:cs typeface="Times New Roman" pitchFamily="18" charset="0"/>
              </a:rPr>
              <a:t> </a:t>
            </a:r>
            <a:r>
              <a:rPr lang="en-US" altLang="zh-CN" sz="900" b="0" dirty="0" err="1">
                <a:latin typeface="微软雅黑 Light" panose="020B0502040204020203" pitchFamily="34" charset="-122"/>
                <a:ea typeface="微软雅黑 Light" panose="020B0502040204020203" pitchFamily="34" charset="-122"/>
                <a:cs typeface="Times New Roman" pitchFamily="18" charset="0"/>
              </a:rPr>
              <a:t>Opin</a:t>
            </a:r>
            <a:r>
              <a:rPr lang="en-US" altLang="zh-CN" sz="900" b="0" dirty="0">
                <a:latin typeface="微软雅黑 Light" panose="020B0502040204020203" pitchFamily="34" charset="-122"/>
                <a:ea typeface="微软雅黑 Light" panose="020B0502040204020203" pitchFamily="34" charset="-122"/>
                <a:cs typeface="Times New Roman" pitchFamily="18" charset="0"/>
              </a:rPr>
              <a:t> </a:t>
            </a:r>
            <a:r>
              <a:rPr lang="en-US" altLang="zh-CN" sz="900" b="0" dirty="0" err="1">
                <a:latin typeface="微软雅黑 Light" panose="020B0502040204020203" pitchFamily="34" charset="-122"/>
                <a:ea typeface="微软雅黑 Light" panose="020B0502040204020203" pitchFamily="34" charset="-122"/>
                <a:cs typeface="Times New Roman" pitchFamily="18" charset="0"/>
              </a:rPr>
              <a:t>Crit</a:t>
            </a:r>
            <a:r>
              <a:rPr lang="en-US" altLang="zh-CN" sz="900" b="0" dirty="0">
                <a:latin typeface="微软雅黑 Light" panose="020B0502040204020203" pitchFamily="34" charset="-122"/>
                <a:ea typeface="微软雅黑 Light" panose="020B0502040204020203" pitchFamily="34" charset="-122"/>
                <a:cs typeface="Times New Roman" pitchFamily="18" charset="0"/>
              </a:rPr>
              <a:t> Care. 2016.22 (4): </a:t>
            </a:r>
            <a:r>
              <a:rPr lang="en-US" altLang="zh-CN" sz="900" b="0" dirty="0" smtClean="0">
                <a:latin typeface="微软雅黑 Light" panose="020B0502040204020203" pitchFamily="34" charset="-122"/>
                <a:ea typeface="微软雅黑 Light" panose="020B0502040204020203" pitchFamily="34" charset="-122"/>
                <a:cs typeface="Times New Roman" pitchFamily="18" charset="0"/>
              </a:rPr>
              <a:t>279-84 </a:t>
            </a:r>
            <a:r>
              <a:rPr lang="zh-CN" altLang="en-US" sz="900" b="0" i="1" dirty="0" smtClean="0">
                <a:latin typeface="微软雅黑 Light" panose="020B0502040204020203" pitchFamily="34" charset="-122"/>
                <a:ea typeface="微软雅黑 Light" panose="020B0502040204020203" pitchFamily="34" charset="-122"/>
                <a:cs typeface="Times New Roman" pitchFamily="18" charset="0"/>
              </a:rPr>
              <a:t> </a:t>
            </a:r>
            <a:r>
              <a:rPr lang="en-US" altLang="zh-CN" sz="900" b="0" i="1" dirty="0" err="1">
                <a:latin typeface="微软雅黑 Light" panose="020B0502040204020203" pitchFamily="34" charset="-122"/>
                <a:ea typeface="微软雅黑 Light" panose="020B0502040204020203" pitchFamily="34" charset="-122"/>
                <a:cs typeface="Times New Roman" pitchFamily="18" charset="0"/>
              </a:rPr>
              <a:t>Physiol</a:t>
            </a:r>
            <a:r>
              <a:rPr lang="en-US" altLang="zh-CN" sz="900" b="0" i="1" dirty="0">
                <a:latin typeface="微软雅黑 Light" panose="020B0502040204020203" pitchFamily="34" charset="-122"/>
                <a:ea typeface="微软雅黑 Light" panose="020B0502040204020203" pitchFamily="34" charset="-122"/>
                <a:cs typeface="Times New Roman" pitchFamily="18" charset="0"/>
              </a:rPr>
              <a:t> Rev. 2015;95(3):1025-109.</a:t>
            </a: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125" y="1923678"/>
            <a:ext cx="4054475" cy="2928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65125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487938" y="918480"/>
            <a:ext cx="5040560" cy="39680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sz="1600" dirty="0">
                <a:solidFill>
                  <a:schemeClr val="tx1"/>
                </a:solidFill>
                <a:latin typeface="微软雅黑 Light" panose="020B0502040204020203" pitchFamily="34" charset="-122"/>
                <a:ea typeface="微软雅黑 Light" panose="020B0502040204020203" pitchFamily="34" charset="-122"/>
              </a:rPr>
              <a:t>以第一作者或通讯作者发表论文</a:t>
            </a:r>
            <a:r>
              <a:rPr lang="en-US" altLang="zh-CN" sz="1600" dirty="0">
                <a:solidFill>
                  <a:schemeClr val="tx1"/>
                </a:solidFill>
                <a:latin typeface="微软雅黑 Light" panose="020B0502040204020203" pitchFamily="34" charset="-122"/>
                <a:ea typeface="微软雅黑 Light" panose="020B0502040204020203" pitchFamily="34" charset="-122"/>
              </a:rPr>
              <a:t>30</a:t>
            </a:r>
            <a:r>
              <a:rPr lang="zh-CN" altLang="en-US" sz="1600" dirty="0">
                <a:solidFill>
                  <a:schemeClr val="tx1"/>
                </a:solidFill>
                <a:latin typeface="微软雅黑 Light" panose="020B0502040204020203" pitchFamily="34" charset="-122"/>
                <a:ea typeface="微软雅黑 Light" panose="020B0502040204020203" pitchFamily="34" charset="-122"/>
              </a:rPr>
              <a:t>篇，其中</a:t>
            </a:r>
            <a:r>
              <a:rPr lang="en-US" altLang="zh-CN" sz="1600" dirty="0">
                <a:solidFill>
                  <a:schemeClr val="tx1"/>
                </a:solidFill>
                <a:latin typeface="微软雅黑 Light" panose="020B0502040204020203" pitchFamily="34" charset="-122"/>
                <a:ea typeface="微软雅黑 Light" panose="020B0502040204020203" pitchFamily="34" charset="-122"/>
              </a:rPr>
              <a:t>SCI</a:t>
            </a:r>
            <a:r>
              <a:rPr lang="zh-CN" altLang="en-US" sz="1600" dirty="0">
                <a:solidFill>
                  <a:schemeClr val="tx1"/>
                </a:solidFill>
                <a:latin typeface="微软雅黑 Light" panose="020B0502040204020203" pitchFamily="34" charset="-122"/>
                <a:ea typeface="微软雅黑 Light" panose="020B0502040204020203" pitchFamily="34" charset="-122"/>
              </a:rPr>
              <a:t>收录</a:t>
            </a:r>
            <a:r>
              <a:rPr lang="en-US" altLang="zh-CN" sz="1600" dirty="0">
                <a:solidFill>
                  <a:schemeClr val="tx1"/>
                </a:solidFill>
                <a:latin typeface="微软雅黑 Light" panose="020B0502040204020203" pitchFamily="34" charset="-122"/>
                <a:ea typeface="微软雅黑 Light" panose="020B0502040204020203" pitchFamily="34" charset="-122"/>
              </a:rPr>
              <a:t>10</a:t>
            </a:r>
            <a:r>
              <a:rPr lang="zh-CN" altLang="en-US" sz="1600" dirty="0">
                <a:solidFill>
                  <a:schemeClr val="tx1"/>
                </a:solidFill>
                <a:latin typeface="微软雅黑 Light" panose="020B0502040204020203" pitchFamily="34" charset="-122"/>
                <a:ea typeface="微软雅黑 Light" panose="020B0502040204020203" pitchFamily="34" charset="-122"/>
              </a:rPr>
              <a:t>篇。拥有发明专利</a:t>
            </a:r>
            <a:r>
              <a:rPr lang="en-US" altLang="zh-CN" sz="1600" dirty="0">
                <a:solidFill>
                  <a:schemeClr val="tx1"/>
                </a:solidFill>
                <a:latin typeface="微软雅黑 Light" panose="020B0502040204020203" pitchFamily="34" charset="-122"/>
                <a:ea typeface="微软雅黑 Light" panose="020B0502040204020203" pitchFamily="34" charset="-122"/>
              </a:rPr>
              <a:t>1</a:t>
            </a:r>
            <a:r>
              <a:rPr lang="zh-CN" altLang="en-US" sz="1600" dirty="0">
                <a:solidFill>
                  <a:schemeClr val="tx1"/>
                </a:solidFill>
                <a:latin typeface="微软雅黑 Light" panose="020B0502040204020203" pitchFamily="34" charset="-122"/>
                <a:ea typeface="微软雅黑 Light" panose="020B0502040204020203" pitchFamily="34" charset="-122"/>
              </a:rPr>
              <a:t>项，软件著作权</a:t>
            </a:r>
            <a:r>
              <a:rPr lang="en-US" altLang="zh-CN" sz="1600" dirty="0">
                <a:solidFill>
                  <a:schemeClr val="tx1"/>
                </a:solidFill>
                <a:latin typeface="微软雅黑 Light" panose="020B0502040204020203" pitchFamily="34" charset="-122"/>
                <a:ea typeface="微软雅黑 Light" panose="020B0502040204020203" pitchFamily="34" charset="-122"/>
              </a:rPr>
              <a:t>3</a:t>
            </a:r>
            <a:r>
              <a:rPr lang="zh-CN" altLang="en-US" sz="1600" dirty="0">
                <a:solidFill>
                  <a:schemeClr val="tx1"/>
                </a:solidFill>
                <a:latin typeface="微软雅黑 Light" panose="020B0502040204020203" pitchFamily="34" charset="-122"/>
                <a:ea typeface="微软雅黑 Light" panose="020B0502040204020203" pitchFamily="34" charset="-122"/>
              </a:rPr>
              <a:t>项，实用新型专利</a:t>
            </a:r>
            <a:r>
              <a:rPr lang="en-US" altLang="zh-CN" sz="1600" dirty="0">
                <a:solidFill>
                  <a:schemeClr val="tx1"/>
                </a:solidFill>
                <a:latin typeface="微软雅黑 Light" panose="020B0502040204020203" pitchFamily="34" charset="-122"/>
                <a:ea typeface="微软雅黑 Light" panose="020B0502040204020203" pitchFamily="34" charset="-122"/>
              </a:rPr>
              <a:t>1</a:t>
            </a:r>
            <a:r>
              <a:rPr lang="zh-CN" altLang="en-US" sz="1600" dirty="0">
                <a:solidFill>
                  <a:schemeClr val="tx1"/>
                </a:solidFill>
                <a:latin typeface="微软雅黑 Light" panose="020B0502040204020203" pitchFamily="34" charset="-122"/>
                <a:ea typeface="微软雅黑 Light" panose="020B0502040204020203" pitchFamily="34" charset="-122"/>
              </a:rPr>
              <a:t>项。主译著作</a:t>
            </a:r>
            <a:r>
              <a:rPr lang="en-US" altLang="zh-CN" sz="1600" dirty="0">
                <a:solidFill>
                  <a:schemeClr val="tx1"/>
                </a:solidFill>
                <a:latin typeface="微软雅黑 Light" panose="020B0502040204020203" pitchFamily="34" charset="-122"/>
                <a:ea typeface="微软雅黑 Light" panose="020B0502040204020203" pitchFamily="34" charset="-122"/>
              </a:rPr>
              <a:t>1</a:t>
            </a:r>
            <a:r>
              <a:rPr lang="zh-CN" altLang="en-US" sz="1600" dirty="0">
                <a:solidFill>
                  <a:schemeClr val="tx1"/>
                </a:solidFill>
                <a:latin typeface="微软雅黑 Light" panose="020B0502040204020203" pitchFamily="34" charset="-122"/>
                <a:ea typeface="微软雅黑 Light" panose="020B0502040204020203" pitchFamily="34" charset="-122"/>
              </a:rPr>
              <a:t>部，副主编</a:t>
            </a:r>
            <a:r>
              <a:rPr lang="en-US" altLang="zh-CN" sz="1600" dirty="0">
                <a:solidFill>
                  <a:schemeClr val="tx1"/>
                </a:solidFill>
                <a:latin typeface="微软雅黑 Light" panose="020B0502040204020203" pitchFamily="34" charset="-122"/>
                <a:ea typeface="微软雅黑 Light" panose="020B0502040204020203" pitchFamily="34" charset="-122"/>
              </a:rPr>
              <a:t>4</a:t>
            </a:r>
            <a:r>
              <a:rPr lang="zh-CN" altLang="en-US" sz="1600" dirty="0">
                <a:solidFill>
                  <a:schemeClr val="tx1"/>
                </a:solidFill>
                <a:latin typeface="微软雅黑 Light" panose="020B0502040204020203" pitchFamily="34" charset="-122"/>
                <a:ea typeface="微软雅黑 Light" panose="020B0502040204020203" pitchFamily="34" charset="-122"/>
              </a:rPr>
              <a:t>部。承担国家自然基金</a:t>
            </a:r>
            <a:r>
              <a:rPr lang="en-US" altLang="zh-CN" sz="1600" dirty="0">
                <a:solidFill>
                  <a:schemeClr val="tx1"/>
                </a:solidFill>
                <a:latin typeface="微软雅黑 Light" panose="020B0502040204020203" pitchFamily="34" charset="-122"/>
                <a:ea typeface="微软雅黑 Light" panose="020B0502040204020203" pitchFamily="34" charset="-122"/>
              </a:rPr>
              <a:t>1</a:t>
            </a:r>
            <a:r>
              <a:rPr lang="zh-CN" altLang="en-US" sz="1600" dirty="0">
                <a:solidFill>
                  <a:schemeClr val="tx1"/>
                </a:solidFill>
                <a:latin typeface="微软雅黑 Light" panose="020B0502040204020203" pitchFamily="34" charset="-122"/>
                <a:ea typeface="微软雅黑 Light" panose="020B0502040204020203" pitchFamily="34" charset="-122"/>
              </a:rPr>
              <a:t>项，军队及省部级课题</a:t>
            </a:r>
            <a:r>
              <a:rPr lang="en-US" altLang="zh-CN" sz="1600" dirty="0">
                <a:solidFill>
                  <a:schemeClr val="tx1"/>
                </a:solidFill>
                <a:latin typeface="微软雅黑 Light" panose="020B0502040204020203" pitchFamily="34" charset="-122"/>
                <a:ea typeface="微软雅黑 Light" panose="020B0502040204020203" pitchFamily="34" charset="-122"/>
              </a:rPr>
              <a:t>6</a:t>
            </a:r>
            <a:r>
              <a:rPr lang="zh-CN" altLang="en-US" sz="1600" dirty="0">
                <a:solidFill>
                  <a:schemeClr val="tx1"/>
                </a:solidFill>
                <a:latin typeface="微软雅黑 Light" panose="020B0502040204020203" pitchFamily="34" charset="-122"/>
                <a:ea typeface="微软雅黑 Light" panose="020B0502040204020203" pitchFamily="34" charset="-122"/>
              </a:rPr>
              <a:t>项。 </a:t>
            </a:r>
            <a:r>
              <a:rPr lang="en-US" altLang="zh-CN" sz="1600" dirty="0">
                <a:solidFill>
                  <a:schemeClr val="tx1"/>
                </a:solidFill>
                <a:latin typeface="微软雅黑 Light" panose="020B0502040204020203" pitchFamily="34" charset="-122"/>
                <a:ea typeface="微软雅黑 Light" panose="020B0502040204020203" pitchFamily="34" charset="-122"/>
              </a:rPr>
              <a:t>2015</a:t>
            </a:r>
            <a:r>
              <a:rPr lang="zh-CN" altLang="en-US" sz="1600" dirty="0">
                <a:solidFill>
                  <a:schemeClr val="tx1"/>
                </a:solidFill>
                <a:latin typeface="微软雅黑 Light" panose="020B0502040204020203" pitchFamily="34" charset="-122"/>
                <a:ea typeface="微软雅黑 Light" panose="020B0502040204020203" pitchFamily="34" charset="-122"/>
              </a:rPr>
              <a:t>年获得解放军医疗成果二等奖</a:t>
            </a:r>
            <a:r>
              <a:rPr lang="en-US" altLang="zh-CN" sz="1600" dirty="0">
                <a:solidFill>
                  <a:schemeClr val="tx1"/>
                </a:solidFill>
                <a:latin typeface="微软雅黑 Light" panose="020B0502040204020203" pitchFamily="34" charset="-122"/>
                <a:ea typeface="微软雅黑 Light" panose="020B0502040204020203" pitchFamily="34" charset="-122"/>
              </a:rPr>
              <a:t>1</a:t>
            </a:r>
            <a:r>
              <a:rPr lang="zh-CN" altLang="en-US" sz="1600" dirty="0">
                <a:solidFill>
                  <a:schemeClr val="tx1"/>
                </a:solidFill>
                <a:latin typeface="微软雅黑 Light" panose="020B0502040204020203" pitchFamily="34" charset="-122"/>
                <a:ea typeface="微软雅黑 Light" panose="020B0502040204020203" pitchFamily="34" charset="-122"/>
              </a:rPr>
              <a:t>项。</a:t>
            </a:r>
          </a:p>
          <a:p>
            <a:pPr algn="just"/>
            <a:r>
              <a:rPr lang="en-US" altLang="zh-CN" sz="1600" dirty="0">
                <a:solidFill>
                  <a:schemeClr val="tx1"/>
                </a:solidFill>
                <a:latin typeface="微软雅黑 Light" panose="020B0502040204020203" pitchFamily="34" charset="-122"/>
                <a:ea typeface="微软雅黑 Light" panose="020B0502040204020203" pitchFamily="34" charset="-122"/>
              </a:rPr>
              <a:t>As the first or corresponding author published 30 papers , among which 10 were indexed by SCI. Got 1 invention patent, 4 software copyrights. Published 5 works as chief translator or associate chief editor. Took over 7 projects including 1 National Natural Science Foundation. In 2015, won the second prize of military medical achievements award. </a:t>
            </a:r>
          </a:p>
          <a:p>
            <a:pPr algn="ctr"/>
            <a:endParaRPr lang="zh-CN" altLang="en-US" dirty="0"/>
          </a:p>
        </p:txBody>
      </p:sp>
      <p:sp>
        <p:nvSpPr>
          <p:cNvPr id="2" name="矩形 1"/>
          <p:cNvSpPr/>
          <p:nvPr/>
        </p:nvSpPr>
        <p:spPr>
          <a:xfrm>
            <a:off x="467544" y="915566"/>
            <a:ext cx="5040560" cy="396801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zh-CN" sz="1600" dirty="0">
                <a:solidFill>
                  <a:schemeClr val="tx1"/>
                </a:solidFill>
                <a:latin typeface="微软雅黑 Light" panose="020B0502040204020203" pitchFamily="34" charset="-122"/>
                <a:ea typeface="微软雅黑 Light" panose="020B0502040204020203" pitchFamily="34" charset="-122"/>
              </a:rPr>
              <a:t>医学博士，主任医师，副教授，硕士研究生导师。解放军总医院重症医学科副主任。美国哈佛大学医学院博士后</a:t>
            </a:r>
            <a:r>
              <a:rPr lang="zh-CN" altLang="zh-CN" sz="1600" dirty="0" smtClean="0">
                <a:solidFill>
                  <a:schemeClr val="tx1"/>
                </a:solidFill>
                <a:latin typeface="微软雅黑 Light" panose="020B0502040204020203" pitchFamily="34" charset="-122"/>
                <a:ea typeface="微软雅黑 Light" panose="020B0502040204020203" pitchFamily="34" charset="-122"/>
              </a:rPr>
              <a:t>。</a:t>
            </a:r>
            <a:endParaRPr lang="en-US" altLang="zh-CN" sz="1600" dirty="0" smtClean="0">
              <a:solidFill>
                <a:schemeClr val="tx1"/>
              </a:solidFill>
              <a:latin typeface="微软雅黑 Light" panose="020B0502040204020203" pitchFamily="34" charset="-122"/>
              <a:ea typeface="微软雅黑 Light" panose="020B0502040204020203" pitchFamily="34" charset="-122"/>
            </a:endParaRPr>
          </a:p>
          <a:p>
            <a:pPr algn="just"/>
            <a:r>
              <a:rPr lang="zh-CN" altLang="en-US" sz="1600" dirty="0" smtClean="0">
                <a:solidFill>
                  <a:schemeClr val="tx1"/>
                </a:solidFill>
                <a:latin typeface="微软雅黑 Light" panose="020B0502040204020203" pitchFamily="34" charset="-122"/>
                <a:ea typeface="微软雅黑 Light" panose="020B0502040204020203" pitchFamily="34" charset="-122"/>
              </a:rPr>
              <a:t>研究</a:t>
            </a:r>
            <a:r>
              <a:rPr lang="zh-CN" altLang="en-US" sz="1600" dirty="0">
                <a:solidFill>
                  <a:schemeClr val="tx1"/>
                </a:solidFill>
                <a:latin typeface="微软雅黑 Light" panose="020B0502040204020203" pitchFamily="34" charset="-122"/>
                <a:ea typeface="微软雅黑 Light" panose="020B0502040204020203" pitchFamily="34" charset="-122"/>
              </a:rPr>
              <a:t>领域：</a:t>
            </a:r>
            <a:r>
              <a:rPr lang="zh-CN" altLang="zh-CN" sz="1600" dirty="0">
                <a:solidFill>
                  <a:schemeClr val="tx1"/>
                </a:solidFill>
                <a:latin typeface="微软雅黑 Light" panose="020B0502040204020203" pitchFamily="34" charset="-122"/>
                <a:ea typeface="微软雅黑 Light" panose="020B0502040204020203" pitchFamily="34" charset="-122"/>
              </a:rPr>
              <a:t>脓毒症</a:t>
            </a:r>
            <a:r>
              <a:rPr lang="zh-CN" altLang="en-US" sz="1600" dirty="0">
                <a:solidFill>
                  <a:schemeClr val="tx1"/>
                </a:solidFill>
                <a:latin typeface="微软雅黑 Light" panose="020B0502040204020203" pitchFamily="34" charset="-122"/>
                <a:ea typeface="微软雅黑 Light" panose="020B0502040204020203" pitchFamily="34" charset="-122"/>
              </a:rPr>
              <a:t>、</a:t>
            </a:r>
            <a:r>
              <a:rPr lang="zh-CN" altLang="zh-CN" sz="1600" dirty="0">
                <a:solidFill>
                  <a:schemeClr val="tx1"/>
                </a:solidFill>
                <a:latin typeface="微软雅黑 Light" panose="020B0502040204020203" pitchFamily="34" charset="-122"/>
                <a:ea typeface="微软雅黑 Light" panose="020B0502040204020203" pitchFamily="34" charset="-122"/>
              </a:rPr>
              <a:t>多发性创伤</a:t>
            </a:r>
            <a:r>
              <a:rPr lang="zh-CN" altLang="en-US" sz="1600" dirty="0">
                <a:solidFill>
                  <a:schemeClr val="tx1"/>
                </a:solidFill>
                <a:latin typeface="微软雅黑 Light" panose="020B0502040204020203" pitchFamily="34" charset="-122"/>
                <a:ea typeface="微软雅黑 Light" panose="020B0502040204020203" pitchFamily="34" charset="-122"/>
              </a:rPr>
              <a:t>、</a:t>
            </a:r>
            <a:r>
              <a:rPr lang="zh-CN" altLang="zh-CN" sz="1600" dirty="0">
                <a:solidFill>
                  <a:schemeClr val="tx1"/>
                </a:solidFill>
                <a:latin typeface="微软雅黑 Light" panose="020B0502040204020203" pitchFamily="34" charset="-122"/>
                <a:ea typeface="微软雅黑 Light" panose="020B0502040204020203" pitchFamily="34" charset="-122"/>
              </a:rPr>
              <a:t>热射病</a:t>
            </a:r>
            <a:r>
              <a:rPr lang="zh-CN" altLang="en-US" sz="1600" dirty="0">
                <a:solidFill>
                  <a:schemeClr val="tx1"/>
                </a:solidFill>
                <a:latin typeface="微软雅黑 Light" panose="020B0502040204020203" pitchFamily="34" charset="-122"/>
                <a:ea typeface="微软雅黑 Light" panose="020B0502040204020203" pitchFamily="34" charset="-122"/>
              </a:rPr>
              <a:t>、干细胞以及临床大数据分析。</a:t>
            </a:r>
            <a:r>
              <a:rPr lang="zh-CN" altLang="zh-CN" sz="1600" dirty="0">
                <a:solidFill>
                  <a:schemeClr val="tx1"/>
                </a:solidFill>
                <a:latin typeface="微软雅黑 Light" panose="020B0502040204020203" pitchFamily="34" charset="-122"/>
                <a:ea typeface="微软雅黑 Light" panose="020B0502040204020203" pitchFamily="34" charset="-122"/>
              </a:rPr>
              <a:t>近年来，从事大数据分析等相关研究，在</a:t>
            </a:r>
            <a:r>
              <a:rPr lang="en-US" altLang="zh-CN" sz="1600" dirty="0">
                <a:solidFill>
                  <a:schemeClr val="tx1"/>
                </a:solidFill>
                <a:latin typeface="微软雅黑 Light" panose="020B0502040204020203" pitchFamily="34" charset="-122"/>
                <a:ea typeface="微软雅黑 Light" panose="020B0502040204020203" pitchFamily="34" charset="-122"/>
              </a:rPr>
              <a:t>MIMIC</a:t>
            </a:r>
            <a:r>
              <a:rPr lang="zh-CN" altLang="zh-CN" sz="1600" dirty="0">
                <a:solidFill>
                  <a:schemeClr val="tx1"/>
                </a:solidFill>
                <a:latin typeface="微软雅黑 Light" panose="020B0502040204020203" pitchFamily="34" charset="-122"/>
                <a:ea typeface="微软雅黑 Light" panose="020B0502040204020203" pitchFamily="34" charset="-122"/>
              </a:rPr>
              <a:t>数据库应用领域做了大量的工作。 </a:t>
            </a:r>
            <a:endParaRPr lang="en-US" altLang="zh-CN" sz="1600" dirty="0">
              <a:solidFill>
                <a:schemeClr val="tx1"/>
              </a:solidFill>
              <a:latin typeface="微软雅黑 Light" panose="020B0502040204020203" pitchFamily="34" charset="-122"/>
              <a:ea typeface="微软雅黑 Light" panose="020B0502040204020203" pitchFamily="34" charset="-122"/>
            </a:endParaRPr>
          </a:p>
          <a:p>
            <a:pPr algn="just"/>
            <a:endParaRPr lang="en-US" altLang="zh-CN" sz="1600" dirty="0" smtClean="0">
              <a:solidFill>
                <a:schemeClr val="tx1"/>
              </a:solidFill>
              <a:latin typeface="微软雅黑 Light" panose="020B0502040204020203" pitchFamily="34" charset="-122"/>
              <a:ea typeface="微软雅黑 Light" panose="020B0502040204020203" pitchFamily="34" charset="-122"/>
            </a:endParaRPr>
          </a:p>
          <a:p>
            <a:pPr algn="just"/>
            <a:r>
              <a:rPr lang="en-US" altLang="zh-CN" sz="1600" dirty="0" smtClean="0">
                <a:solidFill>
                  <a:schemeClr val="tx1"/>
                </a:solidFill>
                <a:latin typeface="微软雅黑 Light" panose="020B0502040204020203" pitchFamily="34" charset="-122"/>
                <a:ea typeface="微软雅黑 Light" panose="020B0502040204020203" pitchFamily="34" charset="-122"/>
              </a:rPr>
              <a:t>Doctor </a:t>
            </a:r>
            <a:r>
              <a:rPr lang="en-US" altLang="zh-CN" sz="1600" dirty="0">
                <a:solidFill>
                  <a:schemeClr val="tx1"/>
                </a:solidFill>
                <a:latin typeface="微软雅黑 Light" panose="020B0502040204020203" pitchFamily="34" charset="-122"/>
                <a:ea typeface="微软雅黑 Light" panose="020B0502040204020203" pitchFamily="34" charset="-122"/>
              </a:rPr>
              <a:t>of medicine, chief physician, associate professor, supervisor of postgraduate. Associate director of Critical Care Medicine of  PLA General hospital. Postdoctoral Fellow of Harvard University. Research field including sepsis, multiple trauma, heatstroke, stem cells and big data analysis. In recent years, as a member of team do a lot of work on MIMIC database. </a:t>
            </a:r>
            <a:endParaRPr kumimoji="1" lang="zh-CN" altLang="en-US" sz="1600" dirty="0">
              <a:solidFill>
                <a:schemeClr val="tx1"/>
              </a:solidFill>
              <a:latin typeface="微软雅黑 Light" panose="020B0502040204020203" pitchFamily="34" charset="-122"/>
              <a:ea typeface="微软雅黑 Light" panose="020B0502040204020203" pitchFamily="34" charset="-122"/>
            </a:endParaRPr>
          </a:p>
          <a:p>
            <a:pPr algn="ctr"/>
            <a:endParaRPr lang="zh-CN" altLang="en-US" dirty="0"/>
          </a:p>
        </p:txBody>
      </p:sp>
      <p:sp>
        <p:nvSpPr>
          <p:cNvPr id="3" name="矩形 2"/>
          <p:cNvSpPr/>
          <p:nvPr/>
        </p:nvSpPr>
        <p:spPr>
          <a:xfrm rot="5400000">
            <a:off x="5526105" y="933570"/>
            <a:ext cx="2916326" cy="2880320"/>
          </a:xfrm>
          <a:prstGeom prst="rect">
            <a:avLst/>
          </a:prstGeom>
          <a:blipFill dpi="0" rotWithShape="0">
            <a:blip r:embed="rId2"/>
            <a:srcRect/>
            <a:stretch>
              <a:fillRect l="-29000" t="-43000" r="-27000" b="-5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800" dirty="0">
              <a:latin typeface="微软雅黑 Light" panose="020B0502040204020203" pitchFamily="34" charset="-122"/>
              <a:ea typeface="微软雅黑 Light" panose="020B0502040204020203" pitchFamily="34" charset="-122"/>
            </a:endParaRPr>
          </a:p>
        </p:txBody>
      </p:sp>
      <p:sp>
        <p:nvSpPr>
          <p:cNvPr id="4" name="矩形 3"/>
          <p:cNvSpPr/>
          <p:nvPr/>
        </p:nvSpPr>
        <p:spPr>
          <a:xfrm>
            <a:off x="5585258" y="3875468"/>
            <a:ext cx="2808312" cy="10081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2200" dirty="0" smtClean="0">
                <a:solidFill>
                  <a:schemeClr val="tx1"/>
                </a:solidFill>
                <a:latin typeface="华文隶书" panose="02010800040101010101" pitchFamily="2" charset="-122"/>
                <a:ea typeface="华文隶书" panose="02010800040101010101" pitchFamily="2" charset="-122"/>
              </a:rPr>
              <a:t>Captain: </a:t>
            </a:r>
            <a:r>
              <a:rPr lang="zh-CN" altLang="en-US" sz="2200" dirty="0" smtClean="0">
                <a:solidFill>
                  <a:schemeClr val="tx1"/>
                </a:solidFill>
                <a:latin typeface="华文隶书" panose="02010800040101010101" pitchFamily="2" charset="-122"/>
                <a:ea typeface="华文隶书" panose="02010800040101010101" pitchFamily="2" charset="-122"/>
              </a:rPr>
              <a:t>康红军</a:t>
            </a:r>
            <a:endParaRPr lang="en-US" altLang="zh-CN" sz="2200" dirty="0" smtClean="0">
              <a:solidFill>
                <a:schemeClr val="tx1"/>
              </a:solidFill>
              <a:latin typeface="华文隶书" panose="02010800040101010101" pitchFamily="2" charset="-122"/>
              <a:ea typeface="华文隶书" panose="02010800040101010101" pitchFamily="2" charset="-122"/>
            </a:endParaRPr>
          </a:p>
          <a:p>
            <a:pPr algn="r"/>
            <a:r>
              <a:rPr lang="en-US" altLang="zh-CN" sz="2200" dirty="0" err="1" smtClean="0">
                <a:solidFill>
                  <a:schemeClr val="tx1"/>
                </a:solidFill>
                <a:latin typeface="华文隶书" panose="02010800040101010101" pitchFamily="2" charset="-122"/>
                <a:ea typeface="华文隶书" panose="02010800040101010101" pitchFamily="2" charset="-122"/>
              </a:rPr>
              <a:t>hongjun</a:t>
            </a:r>
            <a:r>
              <a:rPr lang="en-US" altLang="zh-CN" sz="2200" dirty="0" smtClean="0">
                <a:solidFill>
                  <a:schemeClr val="tx1"/>
                </a:solidFill>
                <a:latin typeface="华文隶书" panose="02010800040101010101" pitchFamily="2" charset="-122"/>
                <a:ea typeface="华文隶书" panose="02010800040101010101" pitchFamily="2" charset="-122"/>
              </a:rPr>
              <a:t> </a:t>
            </a:r>
            <a:r>
              <a:rPr lang="en-US" altLang="zh-CN" sz="2200" dirty="0">
                <a:solidFill>
                  <a:schemeClr val="tx1"/>
                </a:solidFill>
                <a:latin typeface="华文隶书" panose="02010800040101010101" pitchFamily="2" charset="-122"/>
                <a:ea typeface="华文隶书" panose="02010800040101010101" pitchFamily="2" charset="-122"/>
              </a:rPr>
              <a:t>Kang</a:t>
            </a:r>
          </a:p>
        </p:txBody>
      </p:sp>
      <p:sp>
        <p:nvSpPr>
          <p:cNvPr id="5" name="菱形 4"/>
          <p:cNvSpPr/>
          <p:nvPr/>
        </p:nvSpPr>
        <p:spPr>
          <a:xfrm>
            <a:off x="4860032" y="3147814"/>
            <a:ext cx="1368152" cy="1368152"/>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26" name="Picture 2" descr="C:\Users\Administrator\Desktop\datathon  BMI\301 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48064" y="3630120"/>
            <a:ext cx="753354" cy="525806"/>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26945" y="411510"/>
            <a:ext cx="1224136"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latin typeface="微软雅黑 Light" panose="020B0502040204020203" pitchFamily="34" charset="-122"/>
                <a:ea typeface="微软雅黑 Light" panose="020B0502040204020203" pitchFamily="34" charset="-122"/>
              </a:rPr>
              <a:t>成员介绍</a:t>
            </a:r>
            <a:endParaRPr lang="zh-CN" altLang="en-US" b="1" dirty="0">
              <a:latin typeface="微软雅黑 Light" panose="020B0502040204020203" pitchFamily="34" charset="-122"/>
              <a:ea typeface="微软雅黑 Light" panose="020B0502040204020203" pitchFamily="34" charset="-122"/>
            </a:endParaRPr>
          </a:p>
        </p:txBody>
      </p:sp>
      <p:sp>
        <p:nvSpPr>
          <p:cNvPr id="8" name="矩形 7"/>
          <p:cNvSpPr/>
          <p:nvPr/>
        </p:nvSpPr>
        <p:spPr>
          <a:xfrm>
            <a:off x="1187624" y="411510"/>
            <a:ext cx="216024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微软雅黑 Light" panose="020B0502040204020203" pitchFamily="34" charset="-122"/>
                <a:ea typeface="微软雅黑 Light" panose="020B0502040204020203" pitchFamily="34" charset="-122"/>
              </a:rPr>
              <a:t>Team introduction</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530212081"/>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80528" y="1131590"/>
            <a:ext cx="9577064" cy="33123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971600" y="412321"/>
            <a:ext cx="360040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bg1"/>
                </a:solidFill>
                <a:latin typeface="微软雅黑 Light" panose="020B0502040204020203" pitchFamily="34" charset="-122"/>
                <a:ea typeface="微软雅黑 Light" panose="020B0502040204020203" pitchFamily="34" charset="-122"/>
              </a:rPr>
              <a:t>讨论 </a:t>
            </a:r>
            <a:r>
              <a:rPr lang="en-US" altLang="zh-CN" dirty="0">
                <a:solidFill>
                  <a:schemeClr val="bg1"/>
                </a:solidFill>
                <a:latin typeface="微软雅黑 Light" panose="020B0502040204020203" pitchFamily="34" charset="-122"/>
                <a:ea typeface="微软雅黑 Light" panose="020B0502040204020203" pitchFamily="34" charset="-122"/>
              </a:rPr>
              <a:t>Discussion -Limitation</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6" name="TextBox 5"/>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7</a:t>
            </a:r>
            <a:endParaRPr lang="zh-CN" altLang="en-US" sz="4000" dirty="0">
              <a:latin typeface="04b_21" panose="00000400000000000000" pitchFamily="2" charset="0"/>
              <a:ea typeface="华文新魏" panose="02010800040101010101" pitchFamily="2" charset="-122"/>
            </a:endParaRPr>
          </a:p>
        </p:txBody>
      </p:sp>
      <p:sp>
        <p:nvSpPr>
          <p:cNvPr id="7" name="内容占位符 2"/>
          <p:cNvSpPr>
            <a:spLocks noGrp="1"/>
          </p:cNvSpPr>
          <p:nvPr>
            <p:ph idx="1"/>
          </p:nvPr>
        </p:nvSpPr>
        <p:spPr>
          <a:xfrm>
            <a:off x="457200" y="1600200"/>
            <a:ext cx="8229600" cy="4525963"/>
          </a:xfrm>
        </p:spPr>
        <p:txBody>
          <a:bodyPr>
            <a:normAutofit/>
          </a:bodyPr>
          <a:lstStyle/>
          <a:p>
            <a:pPr marL="0" indent="0" algn="just">
              <a:buNone/>
            </a:pPr>
            <a:r>
              <a:rPr kumimoji="1" lang="en-US" altLang="zh-CN" sz="2500" dirty="0" smtClean="0">
                <a:latin typeface="微软雅黑 Light" panose="020B0502040204020203" pitchFamily="34" charset="-122"/>
                <a:ea typeface="微软雅黑 Light" panose="020B0502040204020203" pitchFamily="34" charset="-122"/>
              </a:rPr>
              <a:t>According to</a:t>
            </a:r>
            <a:r>
              <a:rPr kumimoji="1" lang="zh-CN" altLang="en-US" sz="2500" dirty="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clinical</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practice,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obese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/underweight</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patients</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after</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surgery</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or</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with</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severe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diseases</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are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more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likely</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to</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be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admitted</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to</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ICU,</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so</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there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might</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be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a</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selective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bias.</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In</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follow-up</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work</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we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will</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do</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more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subgroup</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analysis</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and</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try</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to</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adjust</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these</a:t>
            </a:r>
            <a:r>
              <a:rPr kumimoji="1" lang="zh-CN" altLang="en-US" sz="2500" dirty="0" smtClean="0">
                <a:latin typeface="微软雅黑 Light" panose="020B0502040204020203" pitchFamily="34" charset="-122"/>
                <a:ea typeface="微软雅黑 Light" panose="020B0502040204020203" pitchFamily="34" charset="-122"/>
              </a:rPr>
              <a:t> </a:t>
            </a:r>
            <a:r>
              <a:rPr kumimoji="1" lang="en-US" altLang="zh-CN" sz="2500" dirty="0" smtClean="0">
                <a:latin typeface="微软雅黑 Light" panose="020B0502040204020203" pitchFamily="34" charset="-122"/>
                <a:ea typeface="微软雅黑 Light" panose="020B0502040204020203" pitchFamily="34" charset="-122"/>
              </a:rPr>
              <a:t>confounders.</a:t>
            </a:r>
            <a:endParaRPr kumimoji="1" lang="zh-CN" altLang="en-US" sz="2500" dirty="0" smtClean="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094409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23528" y="1851670"/>
            <a:ext cx="8424936" cy="1231106"/>
          </a:xfrm>
          <a:prstGeom prst="rect">
            <a:avLst/>
          </a:prstGeom>
        </p:spPr>
        <p:txBody>
          <a:bodyPr wrap="square">
            <a:spAutoFit/>
          </a:bodyPr>
          <a:lstStyle/>
          <a:p>
            <a:pPr algn="ctr"/>
            <a:r>
              <a:rPr kumimoji="1" lang="en-US" altLang="zh-CN" sz="4600" dirty="0">
                <a:solidFill>
                  <a:srgbClr val="FF0000"/>
                </a:solidFill>
                <a:latin typeface="微软雅黑 Light" panose="020B0502040204020203" pitchFamily="34" charset="-122"/>
                <a:ea typeface="微软雅黑 Light" panose="020B0502040204020203" pitchFamily="34" charset="-122"/>
              </a:rPr>
              <a:t>Underweight</a:t>
            </a:r>
            <a:r>
              <a:rPr kumimoji="1" lang="zh-CN" altLang="en-US" dirty="0">
                <a:solidFill>
                  <a:srgbClr val="FF0000"/>
                </a:solidFill>
                <a:latin typeface="微软雅黑 Light" panose="020B0502040204020203" pitchFamily="34" charset="-122"/>
                <a:ea typeface="微软雅黑 Light" panose="020B0502040204020203" pitchFamily="34" charset="-122"/>
              </a:rPr>
              <a:t> </a:t>
            </a:r>
            <a:r>
              <a:rPr kumimoji="1" lang="en-US" altLang="zh-CN" b="1" dirty="0">
                <a:latin typeface="微软雅黑 Light" panose="020B0502040204020203" pitchFamily="34" charset="-122"/>
                <a:ea typeface="微软雅黑 Light" panose="020B0502040204020203" pitchFamily="34" charset="-122"/>
              </a:rPr>
              <a:t>and</a:t>
            </a:r>
            <a:r>
              <a:rPr kumimoji="1" lang="zh-CN" altLang="en-US" dirty="0">
                <a:latin typeface="微软雅黑 Light" panose="020B0502040204020203" pitchFamily="34" charset="-122"/>
                <a:ea typeface="微软雅黑 Light" panose="020B0502040204020203" pitchFamily="34" charset="-122"/>
              </a:rPr>
              <a:t> </a:t>
            </a:r>
            <a:r>
              <a:rPr kumimoji="1" lang="en-US" altLang="zh-CN" sz="4600" dirty="0">
                <a:solidFill>
                  <a:srgbClr val="FF0000"/>
                </a:solidFill>
                <a:latin typeface="微软雅黑 Light" panose="020B0502040204020203" pitchFamily="34" charset="-122"/>
                <a:ea typeface="微软雅黑 Light" panose="020B0502040204020203" pitchFamily="34" charset="-122"/>
              </a:rPr>
              <a:t>extreme</a:t>
            </a:r>
            <a:r>
              <a:rPr kumimoji="1" lang="zh-CN" altLang="en-US" sz="4600" dirty="0">
                <a:solidFill>
                  <a:srgbClr val="FF0000"/>
                </a:solidFill>
                <a:latin typeface="微软雅黑 Light" panose="020B0502040204020203" pitchFamily="34" charset="-122"/>
                <a:ea typeface="微软雅黑 Light" panose="020B0502040204020203" pitchFamily="34" charset="-122"/>
              </a:rPr>
              <a:t> </a:t>
            </a:r>
            <a:r>
              <a:rPr kumimoji="1" lang="en-US" altLang="zh-CN" sz="4600" dirty="0" smtClean="0">
                <a:solidFill>
                  <a:srgbClr val="FF0000"/>
                </a:solidFill>
                <a:latin typeface="微软雅黑 Light" panose="020B0502040204020203" pitchFamily="34" charset="-122"/>
                <a:ea typeface="微软雅黑 Light" panose="020B0502040204020203" pitchFamily="34" charset="-122"/>
              </a:rPr>
              <a:t>obesity</a:t>
            </a:r>
          </a:p>
          <a:p>
            <a:pPr algn="ctr"/>
            <a:r>
              <a:rPr kumimoji="1" lang="zh-CN" altLang="en-US" sz="2800" dirty="0" smtClean="0">
                <a:latin typeface="微软雅黑 Light" panose="020B0502040204020203" pitchFamily="34" charset="-122"/>
                <a:ea typeface="微软雅黑 Light" panose="020B0502040204020203" pitchFamily="34" charset="-122"/>
              </a:rPr>
              <a:t> </a:t>
            </a:r>
            <a:r>
              <a:rPr kumimoji="1" lang="en-US" altLang="zh-CN" sz="2800" dirty="0">
                <a:latin typeface="微软雅黑 Light" panose="020B0502040204020203" pitchFamily="34" charset="-122"/>
                <a:ea typeface="微软雅黑 Light" panose="020B0502040204020203" pitchFamily="34" charset="-122"/>
              </a:rPr>
              <a:t>is</a:t>
            </a:r>
            <a:r>
              <a:rPr kumimoji="1" lang="zh-CN" altLang="en-US" sz="2800" dirty="0">
                <a:latin typeface="微软雅黑 Light" panose="020B0502040204020203" pitchFamily="34" charset="-122"/>
                <a:ea typeface="微软雅黑 Light" panose="020B0502040204020203" pitchFamily="34" charset="-122"/>
              </a:rPr>
              <a:t> </a:t>
            </a:r>
            <a:r>
              <a:rPr kumimoji="1" lang="en-US" altLang="zh-CN" sz="2800" dirty="0">
                <a:latin typeface="微软雅黑 Light" panose="020B0502040204020203" pitchFamily="34" charset="-122"/>
                <a:ea typeface="微软雅黑 Light" panose="020B0502040204020203" pitchFamily="34" charset="-122"/>
              </a:rPr>
              <a:t>associated</a:t>
            </a:r>
            <a:r>
              <a:rPr kumimoji="1" lang="zh-CN" altLang="en-US" sz="2800" dirty="0">
                <a:latin typeface="微软雅黑 Light" panose="020B0502040204020203" pitchFamily="34" charset="-122"/>
                <a:ea typeface="微软雅黑 Light" panose="020B0502040204020203" pitchFamily="34" charset="-122"/>
              </a:rPr>
              <a:t> </a:t>
            </a:r>
            <a:r>
              <a:rPr kumimoji="1" lang="en-US" altLang="zh-CN" sz="2800" dirty="0">
                <a:latin typeface="微软雅黑 Light" panose="020B0502040204020203" pitchFamily="34" charset="-122"/>
                <a:ea typeface="微软雅黑 Light" panose="020B0502040204020203" pitchFamily="34" charset="-122"/>
              </a:rPr>
              <a:t>with</a:t>
            </a:r>
            <a:r>
              <a:rPr kumimoji="1" lang="zh-CN" altLang="en-US" sz="2800" dirty="0">
                <a:latin typeface="微软雅黑 Light" panose="020B0502040204020203" pitchFamily="34" charset="-122"/>
                <a:ea typeface="微软雅黑 Light" panose="020B0502040204020203" pitchFamily="34" charset="-122"/>
              </a:rPr>
              <a:t>  </a:t>
            </a:r>
            <a:r>
              <a:rPr kumimoji="1" lang="en-US" altLang="zh-CN" sz="2800" dirty="0">
                <a:latin typeface="微软雅黑 Light" panose="020B0502040204020203" pitchFamily="34" charset="-122"/>
                <a:ea typeface="微软雅黑 Light" panose="020B0502040204020203" pitchFamily="34" charset="-122"/>
              </a:rPr>
              <a:t>bad</a:t>
            </a:r>
            <a:r>
              <a:rPr kumimoji="1" lang="zh-CN" altLang="en-US" sz="2800" dirty="0">
                <a:latin typeface="微软雅黑 Light" panose="020B0502040204020203" pitchFamily="34" charset="-122"/>
                <a:ea typeface="微软雅黑 Light" panose="020B0502040204020203" pitchFamily="34" charset="-122"/>
              </a:rPr>
              <a:t> </a:t>
            </a:r>
            <a:r>
              <a:rPr kumimoji="1" lang="en-US" altLang="zh-CN" sz="2800" dirty="0">
                <a:latin typeface="微软雅黑 Light" panose="020B0502040204020203" pitchFamily="34" charset="-122"/>
                <a:ea typeface="微软雅黑 Light" panose="020B0502040204020203" pitchFamily="34" charset="-122"/>
              </a:rPr>
              <a:t>clinical</a:t>
            </a:r>
            <a:r>
              <a:rPr kumimoji="1" lang="zh-CN" altLang="en-US" sz="2800" dirty="0">
                <a:latin typeface="微软雅黑 Light" panose="020B0502040204020203" pitchFamily="34" charset="-122"/>
                <a:ea typeface="微软雅黑 Light" panose="020B0502040204020203" pitchFamily="34" charset="-122"/>
              </a:rPr>
              <a:t> </a:t>
            </a:r>
            <a:r>
              <a:rPr kumimoji="1" lang="en-US" altLang="zh-CN" sz="2800" dirty="0">
                <a:latin typeface="微软雅黑 Light" panose="020B0502040204020203" pitchFamily="34" charset="-122"/>
                <a:ea typeface="微软雅黑 Light" panose="020B0502040204020203" pitchFamily="34" charset="-122"/>
              </a:rPr>
              <a:t>outcomes.</a:t>
            </a:r>
            <a:endParaRPr kumimoji="1" lang="zh-CN" altLang="en-US" sz="2800"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0" y="411510"/>
            <a:ext cx="251520"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微软雅黑 Light" panose="020B0502040204020203" pitchFamily="34" charset="-122"/>
              <a:ea typeface="微软雅黑 Light" panose="020B0502040204020203" pitchFamily="34" charset="-122"/>
            </a:endParaRPr>
          </a:p>
        </p:txBody>
      </p:sp>
      <p:sp>
        <p:nvSpPr>
          <p:cNvPr id="6" name="矩形 5"/>
          <p:cNvSpPr/>
          <p:nvPr/>
        </p:nvSpPr>
        <p:spPr>
          <a:xfrm>
            <a:off x="971600" y="412321"/>
            <a:ext cx="3600400"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chemeClr val="bg1"/>
                </a:solidFill>
                <a:latin typeface="微软雅黑 Light" panose="020B0502040204020203" pitchFamily="34" charset="-122"/>
                <a:ea typeface="微软雅黑 Light" panose="020B0502040204020203" pitchFamily="34" charset="-122"/>
              </a:rPr>
              <a:t>Preliminary Conclusion</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7" name="TextBox 6"/>
          <p:cNvSpPr txBox="1"/>
          <p:nvPr/>
        </p:nvSpPr>
        <p:spPr>
          <a:xfrm>
            <a:off x="323528" y="123478"/>
            <a:ext cx="792088" cy="707886"/>
          </a:xfrm>
          <a:prstGeom prst="rect">
            <a:avLst/>
          </a:prstGeom>
          <a:noFill/>
        </p:spPr>
        <p:txBody>
          <a:bodyPr wrap="square" rtlCol="0">
            <a:spAutoFit/>
          </a:bodyPr>
          <a:lstStyle/>
          <a:p>
            <a:r>
              <a:rPr lang="en-US" altLang="zh-CN" sz="4000" dirty="0" smtClean="0">
                <a:latin typeface="04b_21" panose="00000400000000000000" pitchFamily="2" charset="0"/>
                <a:ea typeface="华文新魏" panose="02010800040101010101" pitchFamily="2" charset="-122"/>
              </a:rPr>
              <a:t>7</a:t>
            </a:r>
            <a:endParaRPr lang="zh-CN" altLang="en-US" sz="4000" dirty="0">
              <a:latin typeface="04b_21" panose="00000400000000000000" pitchFamily="2" charset="0"/>
              <a:ea typeface="华文新魏" panose="02010800040101010101" pitchFamily="2" charset="-122"/>
            </a:endParaRPr>
          </a:p>
        </p:txBody>
      </p:sp>
    </p:spTree>
    <p:extLst>
      <p:ext uri="{BB962C8B-B14F-4D97-AF65-F5344CB8AC3E}">
        <p14:creationId xmlns:p14="http://schemas.microsoft.com/office/powerpoint/2010/main" val="193719622"/>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标题 1"/>
          <p:cNvSpPr>
            <a:spLocks noGrp="1"/>
          </p:cNvSpPr>
          <p:nvPr>
            <p:ph type="title"/>
          </p:nvPr>
        </p:nvSpPr>
        <p:spPr/>
        <p:txBody>
          <a:bodyPr/>
          <a:lstStyle/>
          <a:p>
            <a:r>
              <a:rPr kumimoji="1" lang="en-US" altLang="zh-CN" dirty="0" smtClean="0">
                <a:latin typeface="微软雅黑 Light" panose="020B0502040204020203" pitchFamily="34" charset="-122"/>
                <a:ea typeface="微软雅黑 Light" panose="020B0502040204020203" pitchFamily="34" charset="-122"/>
              </a:rPr>
              <a:t>Acknowledgement</a:t>
            </a:r>
            <a:endParaRPr kumimoji="1" lang="zh-CN" altLang="en-US" dirty="0" smtClean="0">
              <a:latin typeface="微软雅黑 Light" panose="020B0502040204020203" pitchFamily="34" charset="-122"/>
              <a:ea typeface="微软雅黑 Light" panose="020B0502040204020203" pitchFamily="34" charset="-122"/>
            </a:endParaRPr>
          </a:p>
        </p:txBody>
      </p:sp>
      <p:sp>
        <p:nvSpPr>
          <p:cNvPr id="43010" name="内容占位符 2"/>
          <p:cNvSpPr>
            <a:spLocks noGrp="1"/>
          </p:cNvSpPr>
          <p:nvPr>
            <p:ph idx="1"/>
          </p:nvPr>
        </p:nvSpPr>
        <p:spPr>
          <a:xfrm>
            <a:off x="457201" y="1200151"/>
            <a:ext cx="8399463" cy="3394472"/>
          </a:xfrm>
        </p:spPr>
        <p:txBody>
          <a:bodyPr>
            <a:normAutofit/>
          </a:bodyPr>
          <a:lstStyle/>
          <a:p>
            <a:pPr algn="just"/>
            <a:r>
              <a:rPr lang="pl-PL" altLang="zh-CN" sz="2200" dirty="0" smtClean="0">
                <a:latin typeface="微软雅黑 Light" panose="020B0502040204020203" pitchFamily="34" charset="-122"/>
                <a:ea typeface="微软雅黑 Light" panose="020B0502040204020203" pitchFamily="34" charset="-122"/>
              </a:rPr>
              <a:t>I</a:t>
            </a:r>
            <a:r>
              <a:rPr lang="en-US" altLang="zh-CN" sz="2200" dirty="0" smtClean="0">
                <a:latin typeface="微软雅黑 Light" panose="020B0502040204020203" pitchFamily="34" charset="-122"/>
                <a:ea typeface="微软雅黑 Light" panose="020B0502040204020203" pitchFamily="34" charset="-122"/>
              </a:rPr>
              <a:t>’d</a:t>
            </a:r>
            <a:r>
              <a:rPr lang="pl-PL" altLang="zh-CN" sz="2200" dirty="0" smtClean="0">
                <a:latin typeface="微软雅黑 Light" panose="020B0502040204020203" pitchFamily="34" charset="-122"/>
                <a:ea typeface="微软雅黑 Light" panose="020B0502040204020203" pitchFamily="34" charset="-122"/>
              </a:rPr>
              <a:t> like to give my sincere </a:t>
            </a:r>
            <a:r>
              <a:rPr lang="en-US" altLang="zh-CN" sz="2200" dirty="0" smtClean="0">
                <a:latin typeface="微软雅黑 Light" panose="020B0502040204020203" pitchFamily="34" charset="-122"/>
                <a:ea typeface="微软雅黑 Light" panose="020B0502040204020203" pitchFamily="34" charset="-122"/>
              </a:rPr>
              <a:t>thanks</a:t>
            </a:r>
            <a:r>
              <a:rPr lang="pl-PL" altLang="zh-CN" sz="2200" dirty="0" smtClean="0">
                <a:latin typeface="微软雅黑 Light" panose="020B0502040204020203" pitchFamily="34" charset="-122"/>
                <a:ea typeface="微软雅黑 Light" panose="020B0502040204020203" pitchFamily="34" charset="-122"/>
              </a:rPr>
              <a:t> to Prof. </a:t>
            </a:r>
            <a:r>
              <a:rPr lang="en-US" altLang="zh-CN" sz="2200" dirty="0" smtClean="0">
                <a:latin typeface="微软雅黑 Light" panose="020B0502040204020203" pitchFamily="34" charset="-122"/>
                <a:ea typeface="微软雅黑 Light" panose="020B0502040204020203" pitchFamily="34" charset="-122"/>
              </a:rPr>
              <a:t>Leo</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Anthony</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err="1" smtClean="0">
                <a:latin typeface="微软雅黑 Light" panose="020B0502040204020203" pitchFamily="34" charset="-122"/>
                <a:ea typeface="微软雅黑 Light" panose="020B0502040204020203" pitchFamily="34" charset="-122"/>
              </a:rPr>
              <a:t>Celi</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and</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his</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team</a:t>
            </a:r>
            <a:r>
              <a:rPr lang="pl-PL" altLang="zh-CN" sz="2200" dirty="0" smtClean="0">
                <a:latin typeface="微软雅黑 Light" panose="020B0502040204020203" pitchFamily="34" charset="-122"/>
                <a:ea typeface="微软雅黑 Light" panose="020B0502040204020203" pitchFamily="34" charset="-122"/>
              </a:rPr>
              <a:t>,</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they</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give</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us</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many</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helpful</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suggestion</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and</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point</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out</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our</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limitation</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in</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the</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research.</a:t>
            </a:r>
            <a:r>
              <a:rPr lang="zh-CN" altLang="en-US" sz="2200" dirty="0" smtClean="0">
                <a:latin typeface="微软雅黑 Light" panose="020B0502040204020203" pitchFamily="34" charset="-122"/>
                <a:ea typeface="微软雅黑 Light" panose="020B0502040204020203" pitchFamily="34" charset="-122"/>
              </a:rPr>
              <a:t> </a:t>
            </a:r>
            <a:endParaRPr lang="en-US" altLang="zh-CN" sz="2200" dirty="0" smtClean="0">
              <a:latin typeface="微软雅黑 Light" panose="020B0502040204020203" pitchFamily="34" charset="-122"/>
              <a:ea typeface="微软雅黑 Light" panose="020B0502040204020203" pitchFamily="34" charset="-122"/>
            </a:endParaRPr>
          </a:p>
          <a:p>
            <a:pPr algn="just"/>
            <a:r>
              <a:rPr kumimoji="1" lang="en-US" altLang="zh-CN" sz="2200" dirty="0" smtClean="0">
                <a:latin typeface="微软雅黑 Light" panose="020B0502040204020203" pitchFamily="34" charset="-122"/>
                <a:ea typeface="微软雅黑 Light" panose="020B0502040204020203" pitchFamily="34" charset="-122"/>
              </a:rPr>
              <a:t>Acknowledge</a:t>
            </a:r>
            <a:r>
              <a:rPr kumimoji="1" lang="zh-CN" altLang="en-US" sz="2200" dirty="0" smtClean="0">
                <a:latin typeface="微软雅黑 Light" panose="020B0502040204020203" pitchFamily="34" charset="-122"/>
                <a:ea typeface="微软雅黑 Light" panose="020B0502040204020203" pitchFamily="34" charset="-122"/>
              </a:rPr>
              <a:t> </a:t>
            </a:r>
            <a:r>
              <a:rPr lang="pl-PL" altLang="zh-CN" sz="2200" dirty="0" smtClean="0">
                <a:latin typeface="微软雅黑 Light" panose="020B0502040204020203" pitchFamily="34" charset="-122"/>
                <a:ea typeface="微软雅黑 Light" panose="020B0502040204020203" pitchFamily="34" charset="-122"/>
              </a:rPr>
              <a:t>Prof. </a:t>
            </a:r>
            <a:r>
              <a:rPr lang="en-US" altLang="zh-CN" sz="2200" dirty="0" smtClean="0">
                <a:latin typeface="微软雅黑 Light" panose="020B0502040204020203" pitchFamily="34" charset="-122"/>
                <a:ea typeface="微软雅黑 Light" panose="020B0502040204020203" pitchFamily="34" charset="-122"/>
              </a:rPr>
              <a:t>Cao</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/Zhang</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and</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their</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team</a:t>
            </a:r>
          </a:p>
          <a:p>
            <a:pPr algn="just"/>
            <a:r>
              <a:rPr lang="en-US" altLang="zh-CN" sz="2200" dirty="0" smtClean="0">
                <a:latin typeface="微软雅黑 Light" panose="020B0502040204020203" pitchFamily="34" charset="-122"/>
                <a:ea typeface="微软雅黑 Light" panose="020B0502040204020203" pitchFamily="34" charset="-122"/>
              </a:rPr>
              <a:t>Thanks</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all</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the</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clinician</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and</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data</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scientist</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giving</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us</a:t>
            </a:r>
            <a:r>
              <a:rPr lang="zh-CN" altLang="en-US" sz="2200" dirty="0" smtClean="0">
                <a:latin typeface="微软雅黑 Light" panose="020B0502040204020203" pitchFamily="34" charset="-122"/>
                <a:ea typeface="微软雅黑 Light" panose="020B0502040204020203" pitchFamily="34" charset="-122"/>
              </a:rPr>
              <a:t> </a:t>
            </a:r>
            <a:r>
              <a:rPr lang="en-US" altLang="zh-CN" sz="2200" dirty="0" smtClean="0">
                <a:latin typeface="微软雅黑 Light" panose="020B0502040204020203" pitchFamily="34" charset="-122"/>
                <a:ea typeface="微软雅黑 Light" panose="020B0502040204020203" pitchFamily="34" charset="-122"/>
              </a:rPr>
              <a:t>help.</a:t>
            </a:r>
          </a:p>
          <a:p>
            <a:endParaRPr kumimoji="1" lang="zh-CN" altLang="en-US" dirty="0" smtClean="0"/>
          </a:p>
        </p:txBody>
      </p:sp>
      <p:sp>
        <p:nvSpPr>
          <p:cNvPr id="43011" name="日期占位符 3"/>
          <p:cNvSpPr>
            <a:spLocks noGrp="1"/>
          </p:cNvSpPr>
          <p:nvPr>
            <p:ph type="dt" sz="quarter" idx="10"/>
          </p:nvPr>
        </p:nvSpPr>
        <p:spPr>
          <a:xfrm>
            <a:off x="1016372" y="4636097"/>
            <a:ext cx="2133600" cy="27384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fld id="{EA7E38F8-C1CC-4937-AB0B-8D3CBED88896}" type="datetime1">
              <a:rPr lang="zh-CN" altLang="en-US" smtClean="0">
                <a:solidFill>
                  <a:srgbClr val="898989"/>
                </a:solidFill>
              </a:rPr>
              <a:pPr/>
              <a:t>2017/11/5</a:t>
            </a:fld>
            <a:endParaRPr lang="zh-CN" altLang="en-US" sz="1800" smtClean="0"/>
          </a:p>
        </p:txBody>
      </p:sp>
      <p:pic>
        <p:nvPicPr>
          <p:cNvPr id="43012" name="图片 4"/>
          <p:cNvPicPr>
            <a:picLocks noChangeAspect="1"/>
          </p:cNvPicPr>
          <p:nvPr/>
        </p:nvPicPr>
        <p:blipFill>
          <a:blip r:embed="rId3" cstate="print">
            <a:extLst>
              <a:ext uri="{28A0092B-C50C-407E-A947-70E740481C1C}">
                <a14:useLocalDpi xmlns:a14="http://schemas.microsoft.com/office/drawing/2010/main" val="0"/>
              </a:ext>
            </a:extLst>
          </a:blip>
          <a:srcRect l="18500" t="4326" r="12901" b="36349"/>
          <a:stretch>
            <a:fillRect/>
          </a:stretch>
        </p:blipFill>
        <p:spPr bwMode="auto">
          <a:xfrm>
            <a:off x="611560" y="3147814"/>
            <a:ext cx="2038350" cy="176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3" name="图片 5"/>
          <p:cNvPicPr>
            <a:picLocks noChangeAspect="1"/>
          </p:cNvPicPr>
          <p:nvPr/>
        </p:nvPicPr>
        <p:blipFill>
          <a:blip r:embed="rId4" cstate="print">
            <a:extLst>
              <a:ext uri="{28A0092B-C50C-407E-A947-70E740481C1C}">
                <a14:useLocalDpi xmlns:a14="http://schemas.microsoft.com/office/drawing/2010/main" val="0"/>
              </a:ext>
            </a:extLst>
          </a:blip>
          <a:srcRect l="10947" t="6476" r="10284" b="13776"/>
          <a:stretch>
            <a:fillRect/>
          </a:stretch>
        </p:blipFill>
        <p:spPr bwMode="auto">
          <a:xfrm>
            <a:off x="2684836" y="3147814"/>
            <a:ext cx="1798637" cy="175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4" name="图片 6"/>
          <p:cNvPicPr>
            <a:picLocks noChangeAspect="1"/>
          </p:cNvPicPr>
          <p:nvPr/>
        </p:nvPicPr>
        <p:blipFill>
          <a:blip r:embed="rId5" cstate="print">
            <a:extLst>
              <a:ext uri="{28A0092B-C50C-407E-A947-70E740481C1C}">
                <a14:useLocalDpi xmlns:a14="http://schemas.microsoft.com/office/drawing/2010/main" val="0"/>
              </a:ext>
            </a:extLst>
          </a:blip>
          <a:srcRect l="9605" t="7475" r="15698" b="23750"/>
          <a:stretch>
            <a:fillRect/>
          </a:stretch>
        </p:blipFill>
        <p:spPr bwMode="auto">
          <a:xfrm>
            <a:off x="4534273" y="3147814"/>
            <a:ext cx="1908175" cy="175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5" name="图片 7"/>
          <p:cNvPicPr>
            <a:picLocks noChangeAspect="1"/>
          </p:cNvPicPr>
          <p:nvPr/>
        </p:nvPicPr>
        <p:blipFill>
          <a:blip r:embed="rId6" cstate="print">
            <a:extLst>
              <a:ext uri="{28A0092B-C50C-407E-A947-70E740481C1C}">
                <a14:useLocalDpi xmlns:a14="http://schemas.microsoft.com/office/drawing/2010/main" val="0"/>
              </a:ext>
            </a:extLst>
          </a:blip>
          <a:srcRect l="2548" t="2083" r="6477" b="18500"/>
          <a:stretch>
            <a:fillRect/>
          </a:stretch>
        </p:blipFill>
        <p:spPr bwMode="auto">
          <a:xfrm>
            <a:off x="6493247" y="3147814"/>
            <a:ext cx="2046288" cy="1787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065093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C:\Users\Administrator\Desktop\datathon  BMI\301 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4" name="矩形标注 3"/>
          <p:cNvSpPr/>
          <p:nvPr/>
        </p:nvSpPr>
        <p:spPr>
          <a:xfrm>
            <a:off x="4644008" y="411510"/>
            <a:ext cx="1944216" cy="2448272"/>
          </a:xfrm>
          <a:prstGeom prst="wedgeRectCallout">
            <a:avLst/>
          </a:prstGeom>
          <a:solidFill>
            <a:schemeClr val="tx2">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标注 4"/>
          <p:cNvSpPr/>
          <p:nvPr/>
        </p:nvSpPr>
        <p:spPr>
          <a:xfrm rot="10800000">
            <a:off x="6727418" y="2283718"/>
            <a:ext cx="1944216" cy="2448272"/>
          </a:xfrm>
          <a:prstGeom prst="wedgeRectCallout">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5400000">
            <a:off x="4670701" y="492829"/>
            <a:ext cx="1890830" cy="1872208"/>
          </a:xfrm>
          <a:prstGeom prst="rect">
            <a:avLst/>
          </a:prstGeom>
          <a:blipFill dpi="0" rotWithShape="0">
            <a:blip r:embed="rId3"/>
            <a:srcRect/>
            <a:stretch>
              <a:fillRect l="-18000" t="-22000" r="-20000" b="-30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4572000" y="2427734"/>
            <a:ext cx="1944216" cy="369332"/>
          </a:xfrm>
          <a:prstGeom prst="rect">
            <a:avLst/>
          </a:prstGeom>
          <a:noFill/>
        </p:spPr>
        <p:txBody>
          <a:bodyPr wrap="square" rtlCol="0">
            <a:spAutoFit/>
          </a:bodyPr>
          <a:lstStyle/>
          <a:p>
            <a:pPr algn="r"/>
            <a:r>
              <a:rPr lang="zh-CN" altLang="en-US" dirty="0" smtClean="0">
                <a:solidFill>
                  <a:schemeClr val="bg1"/>
                </a:solidFill>
                <a:latin typeface="华文隶书" panose="02010800040101010101" pitchFamily="2" charset="-122"/>
                <a:ea typeface="华文隶书" panose="02010800040101010101" pitchFamily="2" charset="-122"/>
              </a:rPr>
              <a:t>沈鹭，</a:t>
            </a:r>
            <a:r>
              <a:rPr lang="en-US" altLang="zh-CN" dirty="0" smtClean="0">
                <a:solidFill>
                  <a:schemeClr val="bg1"/>
                </a:solidFill>
                <a:latin typeface="华文隶书" panose="02010800040101010101" pitchFamily="2" charset="-122"/>
                <a:ea typeface="华文隶书" panose="02010800040101010101" pitchFamily="2" charset="-122"/>
              </a:rPr>
              <a:t>Lu Shen </a:t>
            </a:r>
            <a:endParaRPr lang="zh-CN" altLang="en-US" dirty="0">
              <a:solidFill>
                <a:schemeClr val="bg1"/>
              </a:solidFill>
              <a:latin typeface="华文隶书" panose="02010800040101010101" pitchFamily="2" charset="-122"/>
              <a:ea typeface="华文隶书" panose="02010800040101010101" pitchFamily="2" charset="-122"/>
            </a:endParaRPr>
          </a:p>
        </p:txBody>
      </p:sp>
      <p:sp>
        <p:nvSpPr>
          <p:cNvPr id="8" name="TextBox 7"/>
          <p:cNvSpPr txBox="1"/>
          <p:nvPr/>
        </p:nvSpPr>
        <p:spPr>
          <a:xfrm>
            <a:off x="4644008" y="3291830"/>
            <a:ext cx="1944216" cy="923330"/>
          </a:xfrm>
          <a:prstGeom prst="rect">
            <a:avLst/>
          </a:prstGeom>
          <a:noFill/>
          <a:ln>
            <a:solidFill>
              <a:schemeClr val="tx1"/>
            </a:solidFill>
            <a:prstDash val="dash"/>
          </a:ln>
        </p:spPr>
        <p:txBody>
          <a:bodyPr wrap="square" rtlCol="0">
            <a:spAutoFit/>
          </a:bodyPr>
          <a:lstStyle/>
          <a:p>
            <a:r>
              <a:rPr lang="en-US" altLang="zh-CN" dirty="0" smtClean="0">
                <a:latin typeface="微软雅黑 Light" panose="020B0502040204020203" pitchFamily="34" charset="-122"/>
                <a:ea typeface="微软雅黑 Light" panose="020B0502040204020203" pitchFamily="34" charset="-122"/>
              </a:rPr>
              <a:t>BIDMC</a:t>
            </a:r>
          </a:p>
          <a:p>
            <a:r>
              <a:rPr lang="en-US" altLang="zh-CN" dirty="0" smtClean="0">
                <a:latin typeface="微软雅黑 Light" panose="020B0502040204020203" pitchFamily="34" charset="-122"/>
                <a:ea typeface="微软雅黑 Light" panose="020B0502040204020203" pitchFamily="34" charset="-122"/>
              </a:rPr>
              <a:t>Database engineer </a:t>
            </a:r>
            <a:endParaRPr lang="zh-CN" altLang="en-US" dirty="0">
              <a:latin typeface="微软雅黑 Light" panose="020B0502040204020203" pitchFamily="34" charset="-122"/>
              <a:ea typeface="微软雅黑 Light" panose="020B0502040204020203" pitchFamily="34" charset="-122"/>
            </a:endParaRPr>
          </a:p>
        </p:txBody>
      </p:sp>
      <p:sp>
        <p:nvSpPr>
          <p:cNvPr id="9" name="TextBox 8"/>
          <p:cNvSpPr txBox="1"/>
          <p:nvPr/>
        </p:nvSpPr>
        <p:spPr>
          <a:xfrm>
            <a:off x="6763420" y="773290"/>
            <a:ext cx="1914840" cy="923330"/>
          </a:xfrm>
          <a:prstGeom prst="rect">
            <a:avLst/>
          </a:prstGeom>
          <a:noFill/>
          <a:ln>
            <a:solidFill>
              <a:schemeClr val="tx1"/>
            </a:solidFill>
            <a:prstDash val="dash"/>
          </a:ln>
        </p:spPr>
        <p:txBody>
          <a:bodyPr wrap="square" rtlCol="0">
            <a:spAutoFit/>
          </a:bodyPr>
          <a:lstStyle/>
          <a:p>
            <a:r>
              <a:rPr lang="en-US" altLang="zh-CN" dirty="0" smtClean="0">
                <a:latin typeface="微软雅黑 Light" panose="020B0502040204020203" pitchFamily="34" charset="-122"/>
                <a:ea typeface="微软雅黑 Light" panose="020B0502040204020203" pitchFamily="34" charset="-122"/>
              </a:rPr>
              <a:t>Philips </a:t>
            </a:r>
          </a:p>
          <a:p>
            <a:r>
              <a:rPr lang="en-US" altLang="zh-CN" dirty="0" smtClean="0">
                <a:latin typeface="微软雅黑 Light" panose="020B0502040204020203" pitchFamily="34" charset="-122"/>
                <a:ea typeface="微软雅黑 Light" panose="020B0502040204020203" pitchFamily="34" charset="-122"/>
              </a:rPr>
              <a:t>Clinical</a:t>
            </a:r>
          </a:p>
          <a:p>
            <a:r>
              <a:rPr lang="en-US" altLang="zh-CN" dirty="0" smtClean="0">
                <a:latin typeface="微软雅黑 Light" panose="020B0502040204020203" pitchFamily="34" charset="-122"/>
                <a:ea typeface="微软雅黑 Light" panose="020B0502040204020203" pitchFamily="34" charset="-122"/>
              </a:rPr>
              <a:t>Counselor</a:t>
            </a:r>
          </a:p>
        </p:txBody>
      </p:sp>
      <p:sp>
        <p:nvSpPr>
          <p:cNvPr id="10" name="矩形 9"/>
          <p:cNvSpPr/>
          <p:nvPr/>
        </p:nvSpPr>
        <p:spPr>
          <a:xfrm rot="5400000">
            <a:off x="6726980" y="2751333"/>
            <a:ext cx="1945089" cy="1872208"/>
          </a:xfrm>
          <a:prstGeom prst="rect">
            <a:avLst/>
          </a:prstGeom>
          <a:blipFill dpi="0" rotWithShape="1">
            <a:blip r:embed="rId4"/>
            <a:srcRect/>
            <a:stretch>
              <a:fillRect l="-27000" r="-14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6785441" y="2355726"/>
            <a:ext cx="1850188" cy="400110"/>
          </a:xfrm>
          <a:prstGeom prst="rect">
            <a:avLst/>
          </a:prstGeom>
          <a:noFill/>
        </p:spPr>
        <p:txBody>
          <a:bodyPr wrap="square" rtlCol="0">
            <a:spAutoFit/>
          </a:bodyPr>
          <a:lstStyle/>
          <a:p>
            <a:pPr algn="r"/>
            <a:r>
              <a:rPr lang="zh-CN" altLang="en-US" sz="2000" dirty="0">
                <a:latin typeface="华文隶书" panose="02010800040101010101" pitchFamily="2" charset="-122"/>
                <a:ea typeface="华文隶书" panose="02010800040101010101" pitchFamily="2" charset="-122"/>
              </a:rPr>
              <a:t>刘</a:t>
            </a:r>
            <a:r>
              <a:rPr lang="zh-CN" altLang="en-US" sz="2000" dirty="0" smtClean="0">
                <a:latin typeface="华文隶书" panose="02010800040101010101" pitchFamily="2" charset="-122"/>
                <a:ea typeface="华文隶书" panose="02010800040101010101" pitchFamily="2" charset="-122"/>
              </a:rPr>
              <a:t>星刚</a:t>
            </a:r>
            <a:r>
              <a:rPr lang="en-US" altLang="zh-CN" sz="2000" dirty="0" smtClean="0">
                <a:latin typeface="华文隶书" panose="02010800040101010101" pitchFamily="2" charset="-122"/>
                <a:ea typeface="华文隶书" panose="02010800040101010101" pitchFamily="2" charset="-122"/>
              </a:rPr>
              <a:t>, XG Liu</a:t>
            </a:r>
            <a:endParaRPr lang="zh-CN" altLang="en-US" sz="2000" dirty="0">
              <a:latin typeface="华文隶书" panose="02010800040101010101" pitchFamily="2" charset="-122"/>
              <a:ea typeface="华文隶书" panose="02010800040101010101" pitchFamily="2" charset="-122"/>
            </a:endParaRPr>
          </a:p>
        </p:txBody>
      </p:sp>
      <p:sp>
        <p:nvSpPr>
          <p:cNvPr id="12" name="矩形 11"/>
          <p:cNvSpPr/>
          <p:nvPr/>
        </p:nvSpPr>
        <p:spPr>
          <a:xfrm>
            <a:off x="467544" y="411510"/>
            <a:ext cx="3384376" cy="432048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6000" dirty="0" smtClean="0">
                <a:latin typeface="微软雅黑 Light" panose="020B0502040204020203" pitchFamily="34" charset="-122"/>
                <a:ea typeface="微软雅黑 Light" panose="020B0502040204020203" pitchFamily="34" charset="-122"/>
              </a:rPr>
              <a:t>Technical </a:t>
            </a:r>
          </a:p>
          <a:p>
            <a:pPr algn="ctr"/>
            <a:r>
              <a:rPr lang="en-US" altLang="zh-CN" sz="6000" dirty="0" smtClean="0">
                <a:latin typeface="微软雅黑 Light" panose="020B0502040204020203" pitchFamily="34" charset="-122"/>
                <a:ea typeface="微软雅黑 Light" panose="020B0502040204020203" pitchFamily="34" charset="-122"/>
              </a:rPr>
              <a:t>Advising team</a:t>
            </a:r>
          </a:p>
        </p:txBody>
      </p:sp>
    </p:spTree>
    <p:extLst>
      <p:ext uri="{BB962C8B-B14F-4D97-AF65-F5344CB8AC3E}">
        <p14:creationId xmlns:p14="http://schemas.microsoft.com/office/powerpoint/2010/main" val="2865470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 descr="C:\Users\Administrator\Desktop\datathon  BMI\301 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5" name="矩形标注 4"/>
          <p:cNvSpPr/>
          <p:nvPr/>
        </p:nvSpPr>
        <p:spPr>
          <a:xfrm>
            <a:off x="467544" y="411510"/>
            <a:ext cx="1944216" cy="2448272"/>
          </a:xfrm>
          <a:prstGeom prst="wedgeRectCallout">
            <a:avLst/>
          </a:prstGeom>
          <a:solidFill>
            <a:schemeClr val="tx2">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标注 6"/>
          <p:cNvSpPr/>
          <p:nvPr/>
        </p:nvSpPr>
        <p:spPr>
          <a:xfrm rot="10800000">
            <a:off x="2555776" y="2283718"/>
            <a:ext cx="1944216" cy="2448272"/>
          </a:xfrm>
          <a:prstGeom prst="wedgeRectCallout">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2563952" y="627534"/>
            <a:ext cx="1944216" cy="1200329"/>
          </a:xfrm>
          <a:prstGeom prst="rect">
            <a:avLst/>
          </a:prstGeom>
          <a:noFill/>
          <a:ln>
            <a:solidFill>
              <a:schemeClr val="tx1"/>
            </a:solidFill>
            <a:prstDash val="dash"/>
          </a:ln>
        </p:spPr>
        <p:txBody>
          <a:bodyPr wrap="square" rtlCol="0">
            <a:spAutoFit/>
          </a:bodyPr>
          <a:lstStyle/>
          <a:p>
            <a:r>
              <a:rPr lang="zh-CN" altLang="en-US" dirty="0" smtClean="0">
                <a:latin typeface="微软雅黑 Light" panose="020B0502040204020203" pitchFamily="34" charset="-122"/>
                <a:ea typeface="微软雅黑 Light" panose="020B0502040204020203" pitchFamily="34" charset="-122"/>
                <a:cs typeface="Arial Unicode MS" panose="020B0604020202020204" pitchFamily="34" charset="-122"/>
              </a:rPr>
              <a:t>解放军总医院重症医学科研究生</a:t>
            </a:r>
            <a:endParaRPr lang="en-US" altLang="zh-CN" dirty="0"/>
          </a:p>
          <a:p>
            <a:r>
              <a:rPr lang="en-US" altLang="zh-CN" dirty="0" smtClean="0">
                <a:latin typeface="微软雅黑 Light" panose="020B0502040204020203" pitchFamily="34" charset="-122"/>
                <a:ea typeface="微软雅黑 Light" panose="020B0502040204020203" pitchFamily="34" charset="-122"/>
                <a:cs typeface="Arial Unicode MS" panose="020B0604020202020204" pitchFamily="34" charset="-122"/>
              </a:rPr>
              <a:t>301 PLAGH ICU Postgraduate</a:t>
            </a:r>
          </a:p>
        </p:txBody>
      </p:sp>
      <p:sp>
        <p:nvSpPr>
          <p:cNvPr id="12" name="TextBox 11"/>
          <p:cNvSpPr txBox="1"/>
          <p:nvPr/>
        </p:nvSpPr>
        <p:spPr>
          <a:xfrm>
            <a:off x="467544" y="3376612"/>
            <a:ext cx="1944216" cy="1200329"/>
          </a:xfrm>
          <a:prstGeom prst="rect">
            <a:avLst/>
          </a:prstGeom>
          <a:noFill/>
          <a:ln>
            <a:solidFill>
              <a:schemeClr val="tx1"/>
            </a:solidFill>
            <a:prstDash val="dash"/>
          </a:ln>
        </p:spPr>
        <p:txBody>
          <a:bodyPr wrap="square" rtlCol="0">
            <a:spAutoFit/>
          </a:bodyPr>
          <a:lstStyle/>
          <a:p>
            <a:r>
              <a:rPr lang="zh-CN" altLang="en-US" dirty="0" smtClean="0">
                <a:latin typeface="微软雅黑 Light" panose="020B0502040204020203" pitchFamily="34" charset="-122"/>
                <a:ea typeface="微软雅黑 Light" panose="020B0502040204020203" pitchFamily="34" charset="-122"/>
              </a:rPr>
              <a:t>解放军总医院重症医学科医生</a:t>
            </a:r>
            <a:endParaRPr lang="en-US" altLang="zh-CN" dirty="0" smtClean="0">
              <a:latin typeface="微软雅黑 Light" panose="020B0502040204020203" pitchFamily="34" charset="-122"/>
              <a:ea typeface="微软雅黑 Light" panose="020B0502040204020203" pitchFamily="34" charset="-122"/>
            </a:endParaRPr>
          </a:p>
          <a:p>
            <a:r>
              <a:rPr lang="en-US" altLang="zh-CN" dirty="0" smtClean="0">
                <a:latin typeface="微软雅黑 Light" panose="020B0502040204020203" pitchFamily="34" charset="-122"/>
                <a:ea typeface="微软雅黑 Light" panose="020B0502040204020203" pitchFamily="34" charset="-122"/>
              </a:rPr>
              <a:t>301 PLAGH ICU doctor </a:t>
            </a:r>
            <a:endParaRPr lang="zh-CN" altLang="en-US" dirty="0">
              <a:latin typeface="微软雅黑 Light" panose="020B0502040204020203" pitchFamily="34" charset="-122"/>
              <a:ea typeface="微软雅黑 Light" panose="020B0502040204020203" pitchFamily="34" charset="-122"/>
            </a:endParaRPr>
          </a:p>
        </p:txBody>
      </p:sp>
      <p:sp>
        <p:nvSpPr>
          <p:cNvPr id="16" name="矩形 15"/>
          <p:cNvSpPr/>
          <p:nvPr/>
        </p:nvSpPr>
        <p:spPr>
          <a:xfrm rot="5400000">
            <a:off x="507141" y="505733"/>
            <a:ext cx="1890830" cy="1846400"/>
          </a:xfrm>
          <a:prstGeom prst="rect">
            <a:avLst/>
          </a:prstGeom>
          <a:blipFill dpi="0" rotWithShape="1">
            <a:blip r:embed="rId3"/>
            <a:srcRect/>
            <a:stretch>
              <a:fillRect l="-19000" t="-5000" r="-68000" b="-34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6"/>
          <p:cNvSpPr txBox="1"/>
          <p:nvPr/>
        </p:nvSpPr>
        <p:spPr>
          <a:xfrm>
            <a:off x="467544" y="2427734"/>
            <a:ext cx="1908212" cy="369332"/>
          </a:xfrm>
          <a:prstGeom prst="rect">
            <a:avLst/>
          </a:prstGeom>
          <a:noFill/>
        </p:spPr>
        <p:txBody>
          <a:bodyPr wrap="square" rtlCol="0">
            <a:spAutoFit/>
          </a:bodyPr>
          <a:lstStyle/>
          <a:p>
            <a:r>
              <a:rPr lang="zh-CN" altLang="en-US" dirty="0" smtClean="0">
                <a:solidFill>
                  <a:schemeClr val="bg1"/>
                </a:solidFill>
                <a:latin typeface="华文隶书" panose="02010800040101010101" pitchFamily="2" charset="-122"/>
                <a:ea typeface="华文隶书" panose="02010800040101010101" pitchFamily="2" charset="-122"/>
              </a:rPr>
              <a:t>杨萌萌</a:t>
            </a:r>
            <a:r>
              <a:rPr lang="en-US" altLang="zh-CN" dirty="0" smtClean="0">
                <a:solidFill>
                  <a:schemeClr val="bg1"/>
                </a:solidFill>
                <a:latin typeface="华文隶书" panose="02010800040101010101" pitchFamily="2" charset="-122"/>
                <a:ea typeface="华文隶书" panose="02010800040101010101" pitchFamily="2" charset="-122"/>
              </a:rPr>
              <a:t>, MM Yang</a:t>
            </a:r>
            <a:endParaRPr lang="zh-CN" altLang="en-US" dirty="0">
              <a:solidFill>
                <a:schemeClr val="bg1"/>
              </a:solidFill>
              <a:latin typeface="华文隶书" panose="02010800040101010101" pitchFamily="2" charset="-122"/>
              <a:ea typeface="华文隶书" panose="02010800040101010101" pitchFamily="2" charset="-122"/>
            </a:endParaRPr>
          </a:p>
        </p:txBody>
      </p:sp>
      <p:sp>
        <p:nvSpPr>
          <p:cNvPr id="19" name="TextBox 18"/>
          <p:cNvSpPr txBox="1"/>
          <p:nvPr/>
        </p:nvSpPr>
        <p:spPr>
          <a:xfrm>
            <a:off x="2590055" y="2355726"/>
            <a:ext cx="1909938" cy="400110"/>
          </a:xfrm>
          <a:prstGeom prst="rect">
            <a:avLst/>
          </a:prstGeom>
          <a:noFill/>
        </p:spPr>
        <p:txBody>
          <a:bodyPr wrap="square" rtlCol="0">
            <a:spAutoFit/>
          </a:bodyPr>
          <a:lstStyle/>
          <a:p>
            <a:pPr algn="r"/>
            <a:r>
              <a:rPr lang="zh-CN" altLang="en-US" sz="2000" dirty="0">
                <a:latin typeface="华文隶书" panose="02010800040101010101" pitchFamily="2" charset="-122"/>
                <a:ea typeface="华文隶书" panose="02010800040101010101" pitchFamily="2" charset="-122"/>
              </a:rPr>
              <a:t>袁睿，</a:t>
            </a:r>
            <a:r>
              <a:rPr lang="en-US" altLang="zh-CN" sz="2000" dirty="0" err="1">
                <a:latin typeface="华文隶书" panose="02010800040101010101" pitchFamily="2" charset="-122"/>
                <a:ea typeface="华文隶书" panose="02010800040101010101" pitchFamily="2" charset="-122"/>
              </a:rPr>
              <a:t>Rui</a:t>
            </a:r>
            <a:r>
              <a:rPr lang="en-US" altLang="zh-CN" sz="2000" dirty="0">
                <a:latin typeface="华文隶书" panose="02010800040101010101" pitchFamily="2" charset="-122"/>
                <a:ea typeface="华文隶书" panose="02010800040101010101" pitchFamily="2" charset="-122"/>
              </a:rPr>
              <a:t> Yuan</a:t>
            </a:r>
            <a:endParaRPr lang="zh-CN" altLang="en-US" sz="2000" dirty="0">
              <a:latin typeface="华文隶书" panose="02010800040101010101" pitchFamily="2" charset="-122"/>
              <a:ea typeface="华文隶书" panose="02010800040101010101" pitchFamily="2" charset="-122"/>
            </a:endParaRPr>
          </a:p>
        </p:txBody>
      </p:sp>
      <p:sp>
        <p:nvSpPr>
          <p:cNvPr id="20" name="矩形 19"/>
          <p:cNvSpPr/>
          <p:nvPr/>
        </p:nvSpPr>
        <p:spPr>
          <a:xfrm>
            <a:off x="2627784" y="2725058"/>
            <a:ext cx="1800200" cy="1872208"/>
          </a:xfrm>
          <a:prstGeom prst="rect">
            <a:avLst/>
          </a:prstGeom>
          <a:blipFill dpi="0" rotWithShape="1">
            <a:blip r:embed="rId4"/>
            <a:srcRect/>
            <a:stretch>
              <a:fillRect l="-11000" t="-21000" r="-19000" b="-24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标注 17"/>
          <p:cNvSpPr/>
          <p:nvPr/>
        </p:nvSpPr>
        <p:spPr>
          <a:xfrm>
            <a:off x="4716016" y="411510"/>
            <a:ext cx="1944216" cy="2448272"/>
          </a:xfrm>
          <a:prstGeom prst="wedgeRectCallout">
            <a:avLst/>
          </a:prstGeom>
          <a:solidFill>
            <a:schemeClr val="tx2">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标注 20"/>
          <p:cNvSpPr/>
          <p:nvPr/>
        </p:nvSpPr>
        <p:spPr>
          <a:xfrm rot="10800000">
            <a:off x="6799426" y="2283718"/>
            <a:ext cx="1944216" cy="2448272"/>
          </a:xfrm>
          <a:prstGeom prst="wedgeRectCallout">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rot="5400000">
            <a:off x="4742709" y="492829"/>
            <a:ext cx="1890830" cy="1872208"/>
          </a:xfrm>
          <a:prstGeom prst="rect">
            <a:avLst/>
          </a:prstGeom>
          <a:blipFill dpi="0" rotWithShape="0">
            <a:blip r:embed="rId5"/>
            <a:srcRect/>
            <a:stretch>
              <a:fillRect l="-3000" t="-13000" r="4000" b="-29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4752020" y="2427734"/>
            <a:ext cx="1836204" cy="400110"/>
          </a:xfrm>
          <a:prstGeom prst="rect">
            <a:avLst/>
          </a:prstGeom>
          <a:noFill/>
        </p:spPr>
        <p:txBody>
          <a:bodyPr wrap="square" rtlCol="0">
            <a:spAutoFit/>
          </a:bodyPr>
          <a:lstStyle/>
          <a:p>
            <a:r>
              <a:rPr lang="zh-CN" altLang="en-US" sz="2000" dirty="0" smtClean="0">
                <a:solidFill>
                  <a:schemeClr val="bg1"/>
                </a:solidFill>
                <a:latin typeface="华文隶书" panose="02010800040101010101" pitchFamily="2" charset="-122"/>
                <a:ea typeface="华文隶书" panose="02010800040101010101" pitchFamily="2" charset="-122"/>
              </a:rPr>
              <a:t>赵妍</a:t>
            </a:r>
            <a:r>
              <a:rPr lang="en-US" altLang="zh-CN" sz="2000" dirty="0" smtClean="0">
                <a:solidFill>
                  <a:schemeClr val="bg1"/>
                </a:solidFill>
                <a:latin typeface="华文隶书" panose="02010800040101010101" pitchFamily="2" charset="-122"/>
                <a:ea typeface="华文隶书" panose="02010800040101010101" pitchFamily="2" charset="-122"/>
              </a:rPr>
              <a:t>, Yan Zhao</a:t>
            </a:r>
            <a:endParaRPr lang="zh-CN" altLang="en-US" sz="2000" dirty="0">
              <a:solidFill>
                <a:schemeClr val="bg1"/>
              </a:solidFill>
              <a:latin typeface="华文隶书" panose="02010800040101010101" pitchFamily="2" charset="-122"/>
              <a:ea typeface="华文隶书" panose="02010800040101010101" pitchFamily="2" charset="-122"/>
            </a:endParaRPr>
          </a:p>
        </p:txBody>
      </p:sp>
      <p:sp>
        <p:nvSpPr>
          <p:cNvPr id="24" name="TextBox 23"/>
          <p:cNvSpPr txBox="1"/>
          <p:nvPr/>
        </p:nvSpPr>
        <p:spPr>
          <a:xfrm>
            <a:off x="4716016" y="3387645"/>
            <a:ext cx="1944216" cy="1200329"/>
          </a:xfrm>
          <a:prstGeom prst="rect">
            <a:avLst/>
          </a:prstGeom>
          <a:noFill/>
          <a:ln>
            <a:solidFill>
              <a:schemeClr val="tx1"/>
            </a:solidFill>
            <a:prstDash val="dash"/>
          </a:ln>
        </p:spPr>
        <p:txBody>
          <a:bodyPr wrap="square" rtlCol="0">
            <a:spAutoFit/>
          </a:bodyPr>
          <a:lstStyle/>
          <a:p>
            <a:r>
              <a:rPr lang="zh-CN" altLang="en-US" dirty="0">
                <a:latin typeface="微软雅黑 Light" panose="020B0502040204020203" pitchFamily="34" charset="-122"/>
                <a:ea typeface="微软雅黑 Light" panose="020B0502040204020203" pitchFamily="34" charset="-122"/>
              </a:rPr>
              <a:t>解放军总医院重症医学科</a:t>
            </a:r>
            <a:r>
              <a:rPr lang="zh-CN" altLang="en-US" dirty="0" smtClean="0">
                <a:latin typeface="微软雅黑 Light" panose="020B0502040204020203" pitchFamily="34" charset="-122"/>
                <a:ea typeface="微软雅黑 Light" panose="020B0502040204020203" pitchFamily="34" charset="-122"/>
              </a:rPr>
              <a:t>医生</a:t>
            </a:r>
            <a:endParaRPr lang="en-US" altLang="zh-CN" dirty="0" smtClean="0">
              <a:latin typeface="微软雅黑 Light" panose="020B0502040204020203" pitchFamily="34" charset="-122"/>
              <a:ea typeface="微软雅黑 Light" panose="020B0502040204020203" pitchFamily="34" charset="-122"/>
            </a:endParaRPr>
          </a:p>
          <a:p>
            <a:r>
              <a:rPr lang="en-US" altLang="zh-CN" dirty="0">
                <a:latin typeface="微软雅黑 Light" panose="020B0502040204020203" pitchFamily="34" charset="-122"/>
                <a:ea typeface="微软雅黑 Light" panose="020B0502040204020203" pitchFamily="34" charset="-122"/>
              </a:rPr>
              <a:t>301 PLAGH ICU doctor </a:t>
            </a:r>
            <a:endParaRPr lang="zh-CN" altLang="en-US" dirty="0">
              <a:latin typeface="微软雅黑 Light" panose="020B0502040204020203" pitchFamily="34" charset="-122"/>
              <a:ea typeface="微软雅黑 Light" panose="020B0502040204020203" pitchFamily="34" charset="-122"/>
            </a:endParaRPr>
          </a:p>
        </p:txBody>
      </p:sp>
      <p:sp>
        <p:nvSpPr>
          <p:cNvPr id="25" name="TextBox 24"/>
          <p:cNvSpPr txBox="1"/>
          <p:nvPr/>
        </p:nvSpPr>
        <p:spPr>
          <a:xfrm>
            <a:off x="6828802" y="627534"/>
            <a:ext cx="1914840" cy="1200329"/>
          </a:xfrm>
          <a:prstGeom prst="rect">
            <a:avLst/>
          </a:prstGeom>
          <a:noFill/>
          <a:ln>
            <a:solidFill>
              <a:schemeClr val="tx1"/>
            </a:solidFill>
            <a:prstDash val="dash"/>
          </a:ln>
        </p:spPr>
        <p:txBody>
          <a:bodyPr wrap="square" rtlCol="0">
            <a:spAutoFit/>
          </a:bodyPr>
          <a:lstStyle/>
          <a:p>
            <a:r>
              <a:rPr lang="en-US" altLang="zh-CN" dirty="0" smtClean="0">
                <a:latin typeface="微软雅黑 Light" panose="020B0502040204020203" pitchFamily="34" charset="-122"/>
                <a:ea typeface="微软雅黑 Light" panose="020B0502040204020203" pitchFamily="34" charset="-122"/>
              </a:rPr>
              <a:t>301</a:t>
            </a:r>
            <a:r>
              <a:rPr lang="zh-CN" altLang="en-US" dirty="0" smtClean="0">
                <a:latin typeface="微软雅黑 Light" panose="020B0502040204020203" pitchFamily="34" charset="-122"/>
                <a:ea typeface="微软雅黑 Light" panose="020B0502040204020203" pitchFamily="34" charset="-122"/>
              </a:rPr>
              <a:t>眼科博士后</a:t>
            </a:r>
            <a:endParaRPr lang="en-US" altLang="zh-CN" dirty="0">
              <a:latin typeface="微软雅黑 Light" panose="020B0502040204020203" pitchFamily="34" charset="-122"/>
              <a:ea typeface="微软雅黑 Light" panose="020B0502040204020203" pitchFamily="34" charset="-122"/>
            </a:endParaRPr>
          </a:p>
          <a:p>
            <a:r>
              <a:rPr lang="en-US" altLang="zh-CN" dirty="0" smtClean="0">
                <a:latin typeface="微软雅黑 Light" panose="020B0502040204020203" pitchFamily="34" charset="-122"/>
                <a:ea typeface="微软雅黑 Light" panose="020B0502040204020203" pitchFamily="34" charset="-122"/>
              </a:rPr>
              <a:t>301 PLAGH post-doctor ophthalmologist </a:t>
            </a:r>
            <a:endParaRPr lang="zh-CN" altLang="en-US" dirty="0">
              <a:latin typeface="微软雅黑 Light" panose="020B0502040204020203" pitchFamily="34" charset="-122"/>
              <a:ea typeface="微软雅黑 Light" panose="020B0502040204020203" pitchFamily="34" charset="-122"/>
            </a:endParaRPr>
          </a:p>
        </p:txBody>
      </p:sp>
      <p:sp>
        <p:nvSpPr>
          <p:cNvPr id="27" name="TextBox 26"/>
          <p:cNvSpPr txBox="1"/>
          <p:nvPr/>
        </p:nvSpPr>
        <p:spPr>
          <a:xfrm>
            <a:off x="6732241" y="2355726"/>
            <a:ext cx="1939392" cy="646331"/>
          </a:xfrm>
          <a:prstGeom prst="rect">
            <a:avLst/>
          </a:prstGeom>
          <a:noFill/>
        </p:spPr>
        <p:txBody>
          <a:bodyPr wrap="square" rtlCol="0">
            <a:spAutoFit/>
          </a:bodyPr>
          <a:lstStyle/>
          <a:p>
            <a:pPr algn="r"/>
            <a:r>
              <a:rPr lang="zh-CN" altLang="en-US" dirty="0">
                <a:latin typeface="华文隶书" panose="02010800040101010101" pitchFamily="2" charset="-122"/>
                <a:ea typeface="华文隶书" panose="02010800040101010101" pitchFamily="2" charset="-122"/>
              </a:rPr>
              <a:t>徐泽全</a:t>
            </a:r>
            <a:r>
              <a:rPr lang="en-US" altLang="zh-CN" dirty="0">
                <a:latin typeface="华文隶书" panose="02010800040101010101" pitchFamily="2" charset="-122"/>
                <a:ea typeface="华文隶书" panose="02010800040101010101" pitchFamily="2" charset="-122"/>
              </a:rPr>
              <a:t>, </a:t>
            </a:r>
            <a:r>
              <a:rPr lang="en-US" altLang="zh-CN" dirty="0" err="1" smtClean="0">
                <a:latin typeface="华文隶书" panose="02010800040101010101" pitchFamily="2" charset="-122"/>
                <a:ea typeface="华文隶书" panose="02010800040101010101" pitchFamily="2" charset="-122"/>
              </a:rPr>
              <a:t>zequan</a:t>
            </a:r>
            <a:r>
              <a:rPr lang="en-US" altLang="zh-CN" dirty="0" smtClean="0">
                <a:latin typeface="华文隶书" panose="02010800040101010101" pitchFamily="2" charset="-122"/>
                <a:ea typeface="华文隶书" panose="02010800040101010101" pitchFamily="2" charset="-122"/>
              </a:rPr>
              <a:t> Xu </a:t>
            </a:r>
            <a:r>
              <a:rPr lang="en-US" altLang="zh-CN" dirty="0">
                <a:latin typeface="华文隶书" panose="02010800040101010101" pitchFamily="2" charset="-122"/>
                <a:ea typeface="华文隶书" panose="02010800040101010101" pitchFamily="2" charset="-122"/>
              </a:rPr>
              <a:t>Xu</a:t>
            </a:r>
            <a:endParaRPr lang="zh-CN" altLang="en-US" dirty="0">
              <a:latin typeface="华文隶书" panose="02010800040101010101" pitchFamily="2" charset="-122"/>
              <a:ea typeface="华文隶书" panose="02010800040101010101" pitchFamily="2" charset="-122"/>
            </a:endParaRPr>
          </a:p>
        </p:txBody>
      </p:sp>
      <p:sp>
        <p:nvSpPr>
          <p:cNvPr id="28" name="矩形 27"/>
          <p:cNvSpPr/>
          <p:nvPr/>
        </p:nvSpPr>
        <p:spPr>
          <a:xfrm>
            <a:off x="6876580" y="2725058"/>
            <a:ext cx="1800200" cy="1934924"/>
          </a:xfrm>
          <a:prstGeom prst="rect">
            <a:avLst/>
          </a:prstGeom>
          <a:blipFill dpi="0" rotWithShape="1">
            <a:blip r:embed="rId6"/>
            <a:srcRect/>
            <a:stretch>
              <a:fillRect t="-1000" b="-25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735832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2" descr="C:\Users\Administrator\Desktop\datathon  BMI\301 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4" name="矩形标注 3"/>
          <p:cNvSpPr/>
          <p:nvPr/>
        </p:nvSpPr>
        <p:spPr>
          <a:xfrm>
            <a:off x="4788024" y="411510"/>
            <a:ext cx="1944216" cy="2448272"/>
          </a:xfrm>
          <a:prstGeom prst="wedgeRectCallout">
            <a:avLst/>
          </a:prstGeom>
          <a:solidFill>
            <a:schemeClr val="tx2">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标注 4"/>
          <p:cNvSpPr/>
          <p:nvPr/>
        </p:nvSpPr>
        <p:spPr>
          <a:xfrm>
            <a:off x="395536" y="411510"/>
            <a:ext cx="1944216" cy="2448272"/>
          </a:xfrm>
          <a:prstGeom prst="wedgeRectCallout">
            <a:avLst/>
          </a:prstGeom>
          <a:solidFill>
            <a:schemeClr val="tx2">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标注 5"/>
          <p:cNvSpPr/>
          <p:nvPr/>
        </p:nvSpPr>
        <p:spPr>
          <a:xfrm rot="10800000">
            <a:off x="6871434" y="2283718"/>
            <a:ext cx="1944216" cy="2448272"/>
          </a:xfrm>
          <a:prstGeom prst="wedgeRectCallout">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标注 6"/>
          <p:cNvSpPr/>
          <p:nvPr/>
        </p:nvSpPr>
        <p:spPr>
          <a:xfrm rot="10800000">
            <a:off x="2483768" y="2283718"/>
            <a:ext cx="1944216" cy="2448272"/>
          </a:xfrm>
          <a:prstGeom prst="wedgeRectCallout">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60032" y="483518"/>
            <a:ext cx="1800200" cy="1872208"/>
          </a:xfrm>
          <a:prstGeom prst="rect">
            <a:avLst/>
          </a:prstGeom>
          <a:blipFill dpi="0" rotWithShape="1">
            <a:blip r:embed="rId4"/>
            <a:srcRect/>
            <a:stretch>
              <a:fillRect r="-20000" b="-20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6952528" y="2326438"/>
            <a:ext cx="1800200" cy="400110"/>
          </a:xfrm>
          <a:prstGeom prst="rect">
            <a:avLst/>
          </a:prstGeom>
          <a:noFill/>
        </p:spPr>
        <p:txBody>
          <a:bodyPr wrap="square" rtlCol="0">
            <a:spAutoFit/>
          </a:bodyPr>
          <a:lstStyle/>
          <a:p>
            <a:pPr algn="r"/>
            <a:r>
              <a:rPr lang="zh-CN" altLang="en-US" sz="2000" dirty="0" smtClean="0">
                <a:latin typeface="华文隶书" panose="02010800040101010101" pitchFamily="2" charset="-122"/>
                <a:ea typeface="华文隶书" panose="02010800040101010101" pitchFamily="2" charset="-122"/>
              </a:rPr>
              <a:t>蒋雪涵 ，</a:t>
            </a:r>
            <a:r>
              <a:rPr lang="en-US" altLang="zh-CN" sz="2000" dirty="0" smtClean="0">
                <a:latin typeface="华文隶书" panose="02010800040101010101" pitchFamily="2" charset="-122"/>
                <a:ea typeface="华文隶书" panose="02010800040101010101" pitchFamily="2" charset="-122"/>
              </a:rPr>
              <a:t>Eve </a:t>
            </a:r>
            <a:endParaRPr lang="zh-CN" altLang="en-US" sz="2000" dirty="0">
              <a:latin typeface="华文隶书" panose="02010800040101010101" pitchFamily="2" charset="-122"/>
              <a:ea typeface="华文隶书" panose="02010800040101010101" pitchFamily="2" charset="-122"/>
            </a:endParaRPr>
          </a:p>
        </p:txBody>
      </p:sp>
      <p:sp>
        <p:nvSpPr>
          <p:cNvPr id="10" name="TextBox 9"/>
          <p:cNvSpPr txBox="1"/>
          <p:nvPr/>
        </p:nvSpPr>
        <p:spPr>
          <a:xfrm>
            <a:off x="6935718" y="651341"/>
            <a:ext cx="1944216" cy="1200329"/>
          </a:xfrm>
          <a:prstGeom prst="rect">
            <a:avLst/>
          </a:prstGeom>
          <a:noFill/>
          <a:ln>
            <a:solidFill>
              <a:schemeClr val="tx1"/>
            </a:solidFill>
            <a:prstDash val="dash"/>
          </a:ln>
        </p:spPr>
        <p:txBody>
          <a:bodyPr wrap="square" rtlCol="0">
            <a:spAutoFit/>
          </a:bodyPr>
          <a:lstStyle/>
          <a:p>
            <a:r>
              <a:rPr lang="en-US" altLang="zh-CN" dirty="0" smtClean="0">
                <a:latin typeface="微软雅黑 Light" panose="020B0502040204020203" pitchFamily="34" charset="-122"/>
                <a:ea typeface="微软雅黑 Light" panose="020B0502040204020203" pitchFamily="34" charset="-122"/>
              </a:rPr>
              <a:t>Peking </a:t>
            </a:r>
            <a:r>
              <a:rPr lang="en-US" altLang="zh-CN" dirty="0">
                <a:latin typeface="微软雅黑 Light" panose="020B0502040204020203" pitchFamily="34" charset="-122"/>
                <a:ea typeface="微软雅黑 Light" panose="020B0502040204020203" pitchFamily="34" charset="-122"/>
              </a:rPr>
              <a:t>University </a:t>
            </a:r>
            <a:r>
              <a:rPr lang="en-US" altLang="zh-CN" dirty="0" smtClean="0">
                <a:latin typeface="微软雅黑 Light" panose="020B0502040204020203" pitchFamily="34" charset="-122"/>
                <a:ea typeface="微软雅黑 Light" panose="020B0502040204020203" pitchFamily="34" charset="-122"/>
              </a:rPr>
              <a:t>Shenzhen graduate school PHD candidate </a:t>
            </a:r>
          </a:p>
        </p:txBody>
      </p:sp>
      <p:sp>
        <p:nvSpPr>
          <p:cNvPr id="11" name="TextBox 10"/>
          <p:cNvSpPr txBox="1"/>
          <p:nvPr/>
        </p:nvSpPr>
        <p:spPr>
          <a:xfrm>
            <a:off x="2555776" y="627534"/>
            <a:ext cx="1944216" cy="1200329"/>
          </a:xfrm>
          <a:prstGeom prst="rect">
            <a:avLst/>
          </a:prstGeom>
          <a:noFill/>
          <a:ln>
            <a:solidFill>
              <a:schemeClr val="tx1"/>
            </a:solidFill>
            <a:prstDash val="dash"/>
          </a:ln>
        </p:spPr>
        <p:txBody>
          <a:bodyPr wrap="square" rtlCol="0">
            <a:spAutoFit/>
          </a:bodyPr>
          <a:lstStyle/>
          <a:p>
            <a:r>
              <a:rPr lang="en-US" altLang="zh-CN" dirty="0" smtClean="0">
                <a:latin typeface="微软雅黑 Light" panose="020B0502040204020203" pitchFamily="34" charset="-122"/>
                <a:ea typeface="微软雅黑 Light" panose="020B0502040204020203" pitchFamily="34" charset="-122"/>
              </a:rPr>
              <a:t>China </a:t>
            </a:r>
            <a:r>
              <a:rPr lang="en-US" altLang="zh-CN" dirty="0">
                <a:latin typeface="微软雅黑 Light" panose="020B0502040204020203" pitchFamily="34" charset="-122"/>
                <a:ea typeface="微软雅黑 Light" panose="020B0502040204020203" pitchFamily="34" charset="-122"/>
              </a:rPr>
              <a:t>University of Mining and </a:t>
            </a:r>
            <a:r>
              <a:rPr lang="en-US" altLang="zh-CN" smtClean="0">
                <a:latin typeface="微软雅黑 Light" panose="020B0502040204020203" pitchFamily="34" charset="-122"/>
                <a:ea typeface="微软雅黑 Light" panose="020B0502040204020203" pitchFamily="34" charset="-122"/>
              </a:rPr>
              <a:t>Technology undergraduate </a:t>
            </a:r>
            <a:endParaRPr lang="zh-CN" altLang="en-US" dirty="0">
              <a:latin typeface="微软雅黑 Light" panose="020B0502040204020203" pitchFamily="34" charset="-122"/>
              <a:ea typeface="微软雅黑 Light" panose="020B0502040204020203" pitchFamily="34" charset="-122"/>
            </a:endParaRPr>
          </a:p>
        </p:txBody>
      </p:sp>
      <p:sp>
        <p:nvSpPr>
          <p:cNvPr id="12" name="TextBox 11"/>
          <p:cNvSpPr txBox="1"/>
          <p:nvPr/>
        </p:nvSpPr>
        <p:spPr>
          <a:xfrm>
            <a:off x="395536" y="3269316"/>
            <a:ext cx="1944216" cy="1200329"/>
          </a:xfrm>
          <a:prstGeom prst="rect">
            <a:avLst/>
          </a:prstGeom>
          <a:noFill/>
          <a:ln>
            <a:solidFill>
              <a:schemeClr val="tx1"/>
            </a:solidFill>
            <a:prstDash val="dash"/>
          </a:ln>
        </p:spPr>
        <p:txBody>
          <a:bodyPr wrap="square" rtlCol="0">
            <a:spAutoFit/>
          </a:bodyPr>
          <a:lstStyle/>
          <a:p>
            <a:r>
              <a:rPr lang="zh-CN" altLang="en-US" dirty="0" smtClean="0">
                <a:latin typeface="微软雅黑 Light" panose="020B0502040204020203" pitchFamily="34" charset="-122"/>
                <a:ea typeface="微软雅黑 Light" panose="020B0502040204020203" pitchFamily="34" charset="-122"/>
              </a:rPr>
              <a:t>解放军医学院硕士研究生</a:t>
            </a:r>
            <a:endParaRPr lang="en-US" altLang="zh-CN" dirty="0" smtClean="0">
              <a:latin typeface="微软雅黑 Light" panose="020B0502040204020203" pitchFamily="34" charset="-122"/>
              <a:ea typeface="微软雅黑 Light" panose="020B0502040204020203" pitchFamily="34" charset="-122"/>
            </a:endParaRPr>
          </a:p>
          <a:p>
            <a:r>
              <a:rPr lang="en-US" altLang="zh-CN" dirty="0" smtClean="0">
                <a:latin typeface="微软雅黑 Light" panose="020B0502040204020203" pitchFamily="34" charset="-122"/>
                <a:ea typeface="微软雅黑 Light" panose="020B0502040204020203" pitchFamily="34" charset="-122"/>
              </a:rPr>
              <a:t>PLAGH post graduate</a:t>
            </a:r>
          </a:p>
        </p:txBody>
      </p:sp>
      <p:sp>
        <p:nvSpPr>
          <p:cNvPr id="13" name="TextBox 12"/>
          <p:cNvSpPr txBox="1"/>
          <p:nvPr/>
        </p:nvSpPr>
        <p:spPr>
          <a:xfrm>
            <a:off x="4716016" y="3291830"/>
            <a:ext cx="1994544" cy="1169551"/>
          </a:xfrm>
          <a:prstGeom prst="rect">
            <a:avLst/>
          </a:prstGeom>
          <a:noFill/>
          <a:ln>
            <a:solidFill>
              <a:schemeClr val="tx1"/>
            </a:solidFill>
            <a:prstDash val="dash"/>
          </a:ln>
        </p:spPr>
        <p:txBody>
          <a:bodyPr wrap="square" rtlCol="0">
            <a:spAutoFit/>
          </a:bodyPr>
          <a:lstStyle/>
          <a:p>
            <a:r>
              <a:rPr lang="zh-CN" altLang="en-US" dirty="0">
                <a:latin typeface="微软雅黑 Light" panose="020B0502040204020203" pitchFamily="34" charset="-122"/>
                <a:ea typeface="微软雅黑 Light" panose="020B0502040204020203" pitchFamily="34" charset="-122"/>
              </a:rPr>
              <a:t>第</a:t>
            </a:r>
            <a:r>
              <a:rPr lang="en-US" altLang="zh-CN" dirty="0">
                <a:latin typeface="微软雅黑 Light" panose="020B0502040204020203" pitchFamily="34" charset="-122"/>
                <a:ea typeface="微软雅黑 Light" panose="020B0502040204020203" pitchFamily="34" charset="-122"/>
              </a:rPr>
              <a:t>254</a:t>
            </a:r>
            <a:r>
              <a:rPr lang="zh-CN" altLang="en-US" dirty="0">
                <a:latin typeface="微软雅黑 Light" panose="020B0502040204020203" pitchFamily="34" charset="-122"/>
                <a:ea typeface="微软雅黑 Light" panose="020B0502040204020203" pitchFamily="34" charset="-122"/>
              </a:rPr>
              <a:t>医院</a:t>
            </a:r>
            <a:r>
              <a:rPr lang="zh-CN" altLang="en-US" dirty="0" smtClean="0">
                <a:latin typeface="微软雅黑 Light" panose="020B0502040204020203" pitchFamily="34" charset="-122"/>
                <a:ea typeface="微软雅黑 Light" panose="020B0502040204020203" pitchFamily="34" charset="-122"/>
              </a:rPr>
              <a:t>助理工程师</a:t>
            </a:r>
            <a:r>
              <a:rPr lang="en-US" altLang="zh-CN" dirty="0">
                <a:latin typeface="微软雅黑 Light" panose="020B0502040204020203" pitchFamily="34" charset="-122"/>
                <a:ea typeface="微软雅黑 Light" panose="020B0502040204020203" pitchFamily="34" charset="-122"/>
              </a:rPr>
              <a:t> </a:t>
            </a:r>
            <a:endParaRPr lang="en-US" altLang="zh-CN" dirty="0" smtClean="0">
              <a:latin typeface="微软雅黑 Light" panose="020B0502040204020203" pitchFamily="34" charset="-122"/>
              <a:ea typeface="微软雅黑 Light" panose="020B0502040204020203" pitchFamily="34" charset="-122"/>
            </a:endParaRPr>
          </a:p>
          <a:p>
            <a:r>
              <a:rPr lang="en-US" altLang="zh-CN" sz="1700" dirty="0" smtClean="0">
                <a:latin typeface="微软雅黑 Light" panose="020B0502040204020203" pitchFamily="34" charset="-122"/>
                <a:ea typeface="微软雅黑 Light" panose="020B0502040204020203" pitchFamily="34" charset="-122"/>
              </a:rPr>
              <a:t>254 PLAH engineer assistant  </a:t>
            </a:r>
          </a:p>
        </p:txBody>
      </p:sp>
      <p:sp>
        <p:nvSpPr>
          <p:cNvPr id="14" name="矩形 13"/>
          <p:cNvSpPr/>
          <p:nvPr/>
        </p:nvSpPr>
        <p:spPr>
          <a:xfrm>
            <a:off x="6943441" y="2787774"/>
            <a:ext cx="1800200" cy="1872208"/>
          </a:xfrm>
          <a:prstGeom prst="rect">
            <a:avLst/>
          </a:prstGeom>
          <a:blipFill dpi="0" rotWithShape="1">
            <a:blip r:embed="rId5"/>
            <a:srcRect/>
            <a:stretch>
              <a:fillRect t="-10000" r="-20000" b="-40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extBox 14"/>
          <p:cNvSpPr txBox="1"/>
          <p:nvPr/>
        </p:nvSpPr>
        <p:spPr>
          <a:xfrm>
            <a:off x="4846049" y="2418442"/>
            <a:ext cx="1814183" cy="369332"/>
          </a:xfrm>
          <a:prstGeom prst="rect">
            <a:avLst/>
          </a:prstGeom>
          <a:noFill/>
        </p:spPr>
        <p:txBody>
          <a:bodyPr wrap="square" rtlCol="0">
            <a:spAutoFit/>
          </a:bodyPr>
          <a:lstStyle/>
          <a:p>
            <a:r>
              <a:rPr lang="zh-CN" altLang="en-US" dirty="0">
                <a:solidFill>
                  <a:schemeClr val="bg1"/>
                </a:solidFill>
                <a:latin typeface="华文隶书" panose="02010800040101010101" pitchFamily="2" charset="-122"/>
                <a:ea typeface="华文隶书" panose="02010800040101010101" pitchFamily="2" charset="-122"/>
              </a:rPr>
              <a:t>刘炳</a:t>
            </a:r>
            <a:r>
              <a:rPr lang="zh-CN" altLang="en-US" dirty="0" smtClean="0">
                <a:solidFill>
                  <a:schemeClr val="bg1"/>
                </a:solidFill>
                <a:latin typeface="华文隶书" panose="02010800040101010101" pitchFamily="2" charset="-122"/>
                <a:ea typeface="华文隶书" panose="02010800040101010101" pitchFamily="2" charset="-122"/>
              </a:rPr>
              <a:t>文，</a:t>
            </a:r>
            <a:r>
              <a:rPr lang="en-US" altLang="zh-CN" dirty="0" smtClean="0">
                <a:solidFill>
                  <a:schemeClr val="bg1"/>
                </a:solidFill>
                <a:latin typeface="华文隶书" panose="02010800040101010101" pitchFamily="2" charset="-122"/>
                <a:ea typeface="华文隶书" panose="02010800040101010101" pitchFamily="2" charset="-122"/>
              </a:rPr>
              <a:t>BW Liu</a:t>
            </a:r>
            <a:endParaRPr lang="zh-CN" altLang="en-US" dirty="0">
              <a:solidFill>
                <a:schemeClr val="bg1"/>
              </a:solidFill>
              <a:latin typeface="华文隶书" panose="02010800040101010101" pitchFamily="2" charset="-122"/>
              <a:ea typeface="华文隶书" panose="02010800040101010101" pitchFamily="2" charset="-122"/>
            </a:endParaRPr>
          </a:p>
        </p:txBody>
      </p:sp>
      <p:sp>
        <p:nvSpPr>
          <p:cNvPr id="16" name="矩形 15"/>
          <p:cNvSpPr/>
          <p:nvPr/>
        </p:nvSpPr>
        <p:spPr>
          <a:xfrm rot="5400000">
            <a:off x="440851" y="474207"/>
            <a:ext cx="1853586" cy="1872208"/>
          </a:xfrm>
          <a:prstGeom prst="rect">
            <a:avLst/>
          </a:prstGeom>
          <a:blipFill dpi="0" rotWithShape="1">
            <a:blip r:embed="rId6"/>
            <a:srcRect/>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2555776" y="2787774"/>
            <a:ext cx="1800200" cy="1872208"/>
          </a:xfrm>
          <a:prstGeom prst="rect">
            <a:avLst/>
          </a:prstGeom>
          <a:blipFill dpi="0" rotWithShape="1">
            <a:blip r:embed="rId7"/>
            <a:srcRect/>
            <a:stretch>
              <a:fillRect r="-14000" b="-5000"/>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344558" y="2364129"/>
            <a:ext cx="2002255" cy="400110"/>
          </a:xfrm>
          <a:prstGeom prst="rect">
            <a:avLst/>
          </a:prstGeom>
          <a:noFill/>
        </p:spPr>
        <p:txBody>
          <a:bodyPr wrap="square" rtlCol="0">
            <a:spAutoFit/>
          </a:bodyPr>
          <a:lstStyle/>
          <a:p>
            <a:pPr algn="r"/>
            <a:r>
              <a:rPr lang="zh-CN" altLang="en-US" sz="2000" dirty="0" smtClean="0">
                <a:solidFill>
                  <a:schemeClr val="bg1"/>
                </a:solidFill>
                <a:latin typeface="华文隶书" panose="02010800040101010101" pitchFamily="2" charset="-122"/>
                <a:ea typeface="华文隶书" panose="02010800040101010101" pitchFamily="2" charset="-122"/>
              </a:rPr>
              <a:t>范勇，</a:t>
            </a:r>
            <a:r>
              <a:rPr lang="en-US" altLang="zh-CN" sz="2000" dirty="0" smtClean="0">
                <a:solidFill>
                  <a:schemeClr val="bg1"/>
                </a:solidFill>
                <a:latin typeface="华文隶书" panose="02010800040101010101" pitchFamily="2" charset="-122"/>
                <a:ea typeface="华文隶书" panose="02010800040101010101" pitchFamily="2" charset="-122"/>
              </a:rPr>
              <a:t>Yong Fan</a:t>
            </a:r>
            <a:endParaRPr lang="zh-CN" altLang="en-US" sz="2000" dirty="0">
              <a:solidFill>
                <a:schemeClr val="bg1"/>
              </a:solidFill>
              <a:latin typeface="华文隶书" panose="02010800040101010101" pitchFamily="2" charset="-122"/>
              <a:ea typeface="华文隶书" panose="02010800040101010101" pitchFamily="2" charset="-122"/>
            </a:endParaRPr>
          </a:p>
        </p:txBody>
      </p:sp>
      <p:sp>
        <p:nvSpPr>
          <p:cNvPr id="21" name="TextBox 20"/>
          <p:cNvSpPr txBox="1"/>
          <p:nvPr/>
        </p:nvSpPr>
        <p:spPr>
          <a:xfrm>
            <a:off x="2555775" y="2337104"/>
            <a:ext cx="1800200" cy="369332"/>
          </a:xfrm>
          <a:prstGeom prst="rect">
            <a:avLst/>
          </a:prstGeom>
          <a:noFill/>
        </p:spPr>
        <p:txBody>
          <a:bodyPr wrap="square" rtlCol="0">
            <a:spAutoFit/>
          </a:bodyPr>
          <a:lstStyle/>
          <a:p>
            <a:pPr algn="r"/>
            <a:r>
              <a:rPr lang="zh-CN" altLang="en-US" dirty="0" smtClean="0">
                <a:latin typeface="华文隶书" panose="02010800040101010101" pitchFamily="2" charset="-122"/>
                <a:ea typeface="华文隶书" panose="02010800040101010101" pitchFamily="2" charset="-122"/>
              </a:rPr>
              <a:t>孙志强，</a:t>
            </a:r>
            <a:r>
              <a:rPr lang="en-US" altLang="zh-CN" dirty="0" smtClean="0">
                <a:latin typeface="华文隶书" panose="02010800040101010101" pitchFamily="2" charset="-122"/>
                <a:ea typeface="华文隶书" panose="02010800040101010101" pitchFamily="2" charset="-122"/>
              </a:rPr>
              <a:t>ZQ Sun </a:t>
            </a:r>
            <a:endParaRPr lang="zh-CN" altLang="en-US" dirty="0">
              <a:latin typeface="华文隶书" panose="02010800040101010101" pitchFamily="2" charset="-122"/>
              <a:ea typeface="华文隶书" panose="02010800040101010101" pitchFamily="2" charset="-122"/>
            </a:endParaRPr>
          </a:p>
        </p:txBody>
      </p:sp>
    </p:spTree>
    <p:extLst>
      <p:ext uri="{BB962C8B-B14F-4D97-AF65-F5344CB8AC3E}">
        <p14:creationId xmlns:p14="http://schemas.microsoft.com/office/powerpoint/2010/main" val="23953639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80528" y="1131590"/>
            <a:ext cx="9577064" cy="33123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512" y="411510"/>
            <a:ext cx="1224136"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latin typeface="微软雅黑 Light" panose="020B0502040204020203" pitchFamily="34" charset="-122"/>
                <a:ea typeface="微软雅黑 Light" panose="020B0502040204020203" pitchFamily="34" charset="-122"/>
              </a:rPr>
              <a:t>选题背景</a:t>
            </a: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1187624" y="411510"/>
            <a:ext cx="2016224"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微软雅黑 Light" panose="020B0502040204020203" pitchFamily="34" charset="-122"/>
                <a:ea typeface="微软雅黑 Light" panose="020B0502040204020203" pitchFamily="34" charset="-122"/>
              </a:rPr>
              <a:t>Introduction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6" name="内容占位符 2"/>
          <p:cNvSpPr>
            <a:spLocks noGrp="1"/>
          </p:cNvSpPr>
          <p:nvPr/>
        </p:nvSpPr>
        <p:spPr bwMode="auto">
          <a:xfrm>
            <a:off x="2051720" y="1228203"/>
            <a:ext cx="5765428" cy="622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50000"/>
              </a:lnSpc>
              <a:spcBef>
                <a:spcPct val="0"/>
              </a:spcBef>
              <a:spcAft>
                <a:spcPct val="0"/>
              </a:spcAft>
              <a:buChar char="•"/>
              <a:defRPr sz="2400" b="1" kern="1200">
                <a:solidFill>
                  <a:schemeClr val="tx1"/>
                </a:solidFill>
                <a:latin typeface="+mn-lt"/>
                <a:ea typeface="+mn-ea"/>
                <a:cs typeface="+mn-cs"/>
                <a:sym typeface="Calibri" pitchFamily="34" charset="0"/>
              </a:defRPr>
            </a:lvl1pPr>
            <a:lvl2pPr marL="742950" indent="-285750" algn="l" rtl="0" eaLnBrk="0" fontAlgn="base" hangingPunct="0">
              <a:lnSpc>
                <a:spcPct val="150000"/>
              </a:lnSpc>
              <a:spcBef>
                <a:spcPct val="0"/>
              </a:spcBef>
              <a:spcAft>
                <a:spcPct val="0"/>
              </a:spcAft>
              <a:buChar char="–"/>
              <a:defRPr sz="2400" b="1" kern="1200">
                <a:solidFill>
                  <a:schemeClr val="tx1"/>
                </a:solidFill>
                <a:latin typeface="+mn-lt"/>
                <a:ea typeface="+mn-ea"/>
                <a:cs typeface="+mn-cs"/>
                <a:sym typeface="Calibri" pitchFamily="34" charset="0"/>
              </a:defRPr>
            </a:lvl2pPr>
            <a:lvl3pPr marL="1143000" indent="-228600" algn="l" rtl="0" eaLnBrk="0" fontAlgn="base" hangingPunct="0">
              <a:lnSpc>
                <a:spcPct val="150000"/>
              </a:lnSpc>
              <a:spcBef>
                <a:spcPct val="0"/>
              </a:spcBef>
              <a:spcAft>
                <a:spcPct val="0"/>
              </a:spcAft>
              <a:buChar char="•"/>
              <a:defRPr sz="2400" b="1" kern="1200">
                <a:solidFill>
                  <a:schemeClr val="tx1"/>
                </a:solidFill>
                <a:latin typeface="+mn-lt"/>
                <a:ea typeface="+mn-ea"/>
                <a:cs typeface="+mn-cs"/>
                <a:sym typeface="Calibri" pitchFamily="34" charset="0"/>
              </a:defRPr>
            </a:lvl3pPr>
            <a:lvl4pPr marL="1600200" indent="-228600" algn="l" rtl="0" eaLnBrk="0" fontAlgn="base" hangingPunct="0">
              <a:lnSpc>
                <a:spcPct val="150000"/>
              </a:lnSpc>
              <a:spcBef>
                <a:spcPct val="0"/>
              </a:spcBef>
              <a:spcAft>
                <a:spcPct val="0"/>
              </a:spcAft>
              <a:buChar char="–"/>
              <a:defRPr sz="2400" b="1" kern="1200">
                <a:solidFill>
                  <a:schemeClr val="tx1"/>
                </a:solidFill>
                <a:latin typeface="+mn-lt"/>
                <a:ea typeface="+mn-ea"/>
                <a:cs typeface="+mn-cs"/>
                <a:sym typeface="Calibri" pitchFamily="34" charset="0"/>
              </a:defRPr>
            </a:lvl4pPr>
            <a:lvl5pPr marL="2057400" indent="-228600" algn="l" rtl="0" eaLnBrk="0" fontAlgn="base" hangingPunct="0">
              <a:lnSpc>
                <a:spcPct val="150000"/>
              </a:lnSpc>
              <a:spcBef>
                <a:spcPct val="0"/>
              </a:spcBef>
              <a:spcAft>
                <a:spcPct val="0"/>
              </a:spcAft>
              <a:buChar char="»"/>
              <a:defRPr sz="2400" b="1" kern="1200">
                <a:solidFill>
                  <a:schemeClr val="tx1"/>
                </a:solidFill>
                <a:latin typeface="+mn-lt"/>
                <a:ea typeface="+mn-ea"/>
                <a:cs typeface="+mn-cs"/>
                <a:sym typeface="Calibri"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Tx/>
              <a:buNone/>
            </a:pPr>
            <a:r>
              <a:rPr lang="en-US" altLang="zh-CN" sz="1600" dirty="0">
                <a:latin typeface="微软雅黑 Light" panose="020B0502040204020203" pitchFamily="34" charset="-122"/>
                <a:ea typeface="微软雅黑 Light" panose="020B0502040204020203" pitchFamily="34" charset="-122"/>
              </a:rPr>
              <a:t>For critically ill patients </a:t>
            </a:r>
            <a:r>
              <a:rPr lang="en-US" altLang="zh-CN" sz="1600" dirty="0" smtClean="0">
                <a:latin typeface="微软雅黑 Light" panose="020B0502040204020203" pitchFamily="34" charset="-122"/>
                <a:ea typeface="微软雅黑 Light" panose="020B0502040204020203" pitchFamily="34" charset="-122"/>
              </a:rPr>
              <a:t>without underlying </a:t>
            </a:r>
            <a:r>
              <a:rPr lang="en-US" altLang="zh-CN" sz="1600" dirty="0">
                <a:latin typeface="微软雅黑 Light" panose="020B0502040204020203" pitchFamily="34" charset="-122"/>
                <a:ea typeface="微软雅黑 Light" panose="020B0502040204020203" pitchFamily="34" charset="-122"/>
              </a:rPr>
              <a:t>diseases of </a:t>
            </a:r>
            <a:r>
              <a:rPr lang="en-US" altLang="zh-CN" sz="1600" dirty="0" smtClean="0">
                <a:latin typeface="微软雅黑 Light" panose="020B0502040204020203" pitchFamily="34" charset="-122"/>
                <a:ea typeface="微软雅黑 Light" panose="020B0502040204020203" pitchFamily="34" charset="-122"/>
              </a:rPr>
              <a:t>lung:</a:t>
            </a:r>
          </a:p>
        </p:txBody>
      </p:sp>
      <p:pic>
        <p:nvPicPr>
          <p:cNvPr id="7" name="Picture 2" descr="C:\Users\Administrator\Desktop\datathon  BMI\301 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p:nvSpPr>
        <p:spPr>
          <a:xfrm>
            <a:off x="2771800" y="4083918"/>
            <a:ext cx="3240360" cy="954107"/>
          </a:xfrm>
          <a:prstGeom prst="rect">
            <a:avLst/>
          </a:prstGeom>
          <a:noFill/>
        </p:spPr>
        <p:txBody>
          <a:bodyPr wrap="square" rtlCol="0">
            <a:spAutoFit/>
          </a:bodyPr>
          <a:lstStyle/>
          <a:p>
            <a:pPr algn="ctr"/>
            <a:r>
              <a:rPr lang="en-US" altLang="zh-CN" sz="2800" dirty="0" smtClean="0">
                <a:solidFill>
                  <a:srgbClr val="FF0000"/>
                </a:solidFill>
                <a:latin typeface="微软雅黑 Light" panose="020B0502040204020203" pitchFamily="34" charset="-122"/>
                <a:ea typeface="微软雅黑 Light" panose="020B0502040204020203" pitchFamily="34" charset="-122"/>
              </a:rPr>
              <a:t>A stereotype</a:t>
            </a:r>
          </a:p>
          <a:p>
            <a:pPr algn="ctr"/>
            <a:r>
              <a:rPr lang="zh-CN" altLang="en-US" sz="2800" dirty="0" smtClean="0">
                <a:solidFill>
                  <a:srgbClr val="FF0000"/>
                </a:solidFill>
                <a:latin typeface="微软雅黑 Light" panose="020B0502040204020203" pitchFamily="34" charset="-122"/>
                <a:ea typeface="微软雅黑 Light" panose="020B0502040204020203" pitchFamily="34" charset="-122"/>
              </a:rPr>
              <a:t>常识未必正确</a:t>
            </a:r>
            <a:r>
              <a:rPr lang="en-US" altLang="zh-CN" sz="2800" dirty="0" smtClean="0">
                <a:solidFill>
                  <a:srgbClr val="FF0000"/>
                </a:solidFill>
                <a:latin typeface="微软雅黑 Light" panose="020B0502040204020203" pitchFamily="34" charset="-122"/>
                <a:ea typeface="微软雅黑 Light" panose="020B0502040204020203" pitchFamily="34" charset="-122"/>
              </a:rPr>
              <a:t>!</a:t>
            </a:r>
          </a:p>
        </p:txBody>
      </p:sp>
      <p:sp>
        <p:nvSpPr>
          <p:cNvPr id="8" name="矩形 7"/>
          <p:cNvSpPr/>
          <p:nvPr/>
        </p:nvSpPr>
        <p:spPr>
          <a:xfrm>
            <a:off x="739806" y="2319722"/>
            <a:ext cx="151216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ltLang="zh-CN" dirty="0">
                <a:latin typeface="微软雅黑 Light" panose="020B0502040204020203" pitchFamily="34" charset="-122"/>
                <a:ea typeface="微软雅黑 Light" panose="020B0502040204020203" pitchFamily="34" charset="-122"/>
              </a:rPr>
              <a:t>Higher </a:t>
            </a:r>
            <a:r>
              <a:rPr lang="en-US" altLang="zh-CN" dirty="0" smtClean="0">
                <a:latin typeface="微软雅黑 Light" panose="020B0502040204020203" pitchFamily="34" charset="-122"/>
                <a:ea typeface="微软雅黑 Light" panose="020B0502040204020203" pitchFamily="34" charset="-122"/>
              </a:rPr>
              <a:t>BMI</a:t>
            </a:r>
            <a:endParaRPr lang="en-US" altLang="zh-CN" dirty="0">
              <a:latin typeface="微软雅黑 Light" panose="020B0502040204020203" pitchFamily="34" charset="-122"/>
              <a:ea typeface="微软雅黑 Light" panose="020B0502040204020203" pitchFamily="34" charset="-122"/>
            </a:endParaRPr>
          </a:p>
        </p:txBody>
      </p:sp>
      <p:sp>
        <p:nvSpPr>
          <p:cNvPr id="9" name="矩形 8"/>
          <p:cNvSpPr/>
          <p:nvPr/>
        </p:nvSpPr>
        <p:spPr>
          <a:xfrm>
            <a:off x="3288618" y="1970391"/>
            <a:ext cx="2088232"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ltLang="zh-CN" dirty="0">
                <a:latin typeface="微软雅黑 Light" panose="020B0502040204020203" pitchFamily="34" charset="-122"/>
                <a:ea typeface="微软雅黑 Light" panose="020B0502040204020203" pitchFamily="34" charset="-122"/>
              </a:rPr>
              <a:t>higher  mortality</a:t>
            </a:r>
          </a:p>
        </p:txBody>
      </p:sp>
      <p:sp>
        <p:nvSpPr>
          <p:cNvPr id="10" name="矩形 9"/>
          <p:cNvSpPr/>
          <p:nvPr/>
        </p:nvSpPr>
        <p:spPr>
          <a:xfrm>
            <a:off x="3245879" y="3033093"/>
            <a:ext cx="3630377" cy="6756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ltLang="zh-CN" dirty="0" smtClean="0">
                <a:latin typeface="微软雅黑 Light" panose="020B0502040204020203" pitchFamily="34" charset="-122"/>
                <a:ea typeface="微软雅黑 Light" panose="020B0502040204020203" pitchFamily="34" charset="-122"/>
              </a:rPr>
              <a:t>Prolonged mechanical </a:t>
            </a:r>
            <a:r>
              <a:rPr lang="en-US" altLang="zh-CN" dirty="0">
                <a:latin typeface="微软雅黑 Light" panose="020B0502040204020203" pitchFamily="34" charset="-122"/>
                <a:ea typeface="微软雅黑 Light" panose="020B0502040204020203" pitchFamily="34" charset="-122"/>
              </a:rPr>
              <a:t>ventilation</a:t>
            </a:r>
          </a:p>
        </p:txBody>
      </p:sp>
      <p:cxnSp>
        <p:nvCxnSpPr>
          <p:cNvPr id="12" name="直接箭头连接符 11"/>
          <p:cNvCxnSpPr/>
          <p:nvPr/>
        </p:nvCxnSpPr>
        <p:spPr>
          <a:xfrm flipV="1">
            <a:off x="1805719" y="2354850"/>
            <a:ext cx="1440160" cy="1482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a:off x="1932682" y="2819567"/>
            <a:ext cx="1296144" cy="652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动作按钮: 帮助 15">
            <a:hlinkClick r:id="" action="ppaction://noaction" highlightClick="1"/>
          </p:cNvPr>
          <p:cNvSpPr/>
          <p:nvPr/>
        </p:nvSpPr>
        <p:spPr>
          <a:xfrm>
            <a:off x="7092280" y="1970390"/>
            <a:ext cx="1440160" cy="1249431"/>
          </a:xfrm>
          <a:prstGeom prst="actionButtonHelp">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30716810"/>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9"/>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1520" y="987574"/>
            <a:ext cx="8568952" cy="245546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4" name="矩形 3"/>
          <p:cNvSpPr/>
          <p:nvPr/>
        </p:nvSpPr>
        <p:spPr>
          <a:xfrm>
            <a:off x="-36512" y="411510"/>
            <a:ext cx="1224136"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latin typeface="微软雅黑 Light" panose="020B0502040204020203" pitchFamily="34" charset="-122"/>
                <a:ea typeface="微软雅黑 Light" panose="020B0502040204020203" pitchFamily="34" charset="-122"/>
              </a:rPr>
              <a:t>选题背景</a:t>
            </a: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1187624" y="411510"/>
            <a:ext cx="2016224"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微软雅黑 Light" panose="020B0502040204020203" pitchFamily="34" charset="-122"/>
                <a:ea typeface="微软雅黑 Light" panose="020B0502040204020203" pitchFamily="34" charset="-122"/>
              </a:rPr>
              <a:t>Introduction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pic>
        <p:nvPicPr>
          <p:cNvPr id="6" name="Picture 2" descr="C:\Users\Administrator\Desktop\datathon  BMI\301 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7" name="内容占位符 2"/>
          <p:cNvSpPr>
            <a:spLocks noGrp="1"/>
          </p:cNvSpPr>
          <p:nvPr>
            <p:ph idx="1"/>
          </p:nvPr>
        </p:nvSpPr>
        <p:spPr>
          <a:xfrm>
            <a:off x="251520" y="3579862"/>
            <a:ext cx="8568952" cy="792088"/>
          </a:xfrm>
          <a:ln w="9525"/>
        </p:spPr>
        <p:style>
          <a:lnRef idx="2">
            <a:schemeClr val="accent1"/>
          </a:lnRef>
          <a:fillRef idx="1">
            <a:schemeClr val="lt1"/>
          </a:fillRef>
          <a:effectRef idx="0">
            <a:schemeClr val="accent1"/>
          </a:effectRef>
          <a:fontRef idx="minor">
            <a:schemeClr val="dk1"/>
          </a:fontRef>
        </p:style>
        <p:txBody>
          <a:bodyPr>
            <a:noAutofit/>
          </a:bodyPr>
          <a:lstStyle/>
          <a:p>
            <a:pPr marL="0" indent="0" algn="ctr">
              <a:buNone/>
              <a:defRPr/>
            </a:pPr>
            <a:r>
              <a:rPr lang="en-US" altLang="zh-CN" sz="2200" dirty="0">
                <a:solidFill>
                  <a:schemeClr val="bg2">
                    <a:lumMod val="10000"/>
                  </a:schemeClr>
                </a:solidFill>
                <a:latin typeface="微软雅黑 Light" panose="020B0502040204020203" pitchFamily="34" charset="-122"/>
                <a:ea typeface="微软雅黑 Light" panose="020B0502040204020203" pitchFamily="34" charset="-122"/>
              </a:rPr>
              <a:t>Obesity </a:t>
            </a:r>
            <a:r>
              <a:rPr lang="en-US" altLang="zh-CN" sz="2200" dirty="0" smtClean="0">
                <a:solidFill>
                  <a:schemeClr val="bg2">
                    <a:lumMod val="10000"/>
                  </a:schemeClr>
                </a:solidFill>
                <a:latin typeface="微软雅黑 Light" panose="020B0502040204020203" pitchFamily="34" charset="-122"/>
                <a:ea typeface="微软雅黑 Light" panose="020B0502040204020203" pitchFamily="34" charset="-122"/>
              </a:rPr>
              <a:t>was not </a:t>
            </a:r>
            <a:r>
              <a:rPr lang="en-US" altLang="zh-CN" sz="2200" dirty="0">
                <a:solidFill>
                  <a:schemeClr val="bg2">
                    <a:lumMod val="10000"/>
                  </a:schemeClr>
                </a:solidFill>
                <a:latin typeface="微软雅黑 Light" panose="020B0502040204020203" pitchFamily="34" charset="-122"/>
                <a:ea typeface="微软雅黑 Light" panose="020B0502040204020203" pitchFamily="34" charset="-122"/>
              </a:rPr>
              <a:t>associated either with </a:t>
            </a:r>
            <a:r>
              <a:rPr lang="en-US" altLang="zh-CN" sz="2200" dirty="0" smtClean="0">
                <a:solidFill>
                  <a:schemeClr val="bg2">
                    <a:lumMod val="10000"/>
                  </a:schemeClr>
                </a:solidFill>
                <a:latin typeface="微软雅黑 Light" panose="020B0502040204020203" pitchFamily="34" charset="-122"/>
                <a:ea typeface="微软雅黑 Light" panose="020B0502040204020203" pitchFamily="34" charset="-122"/>
              </a:rPr>
              <a:t>increased ICU </a:t>
            </a:r>
            <a:r>
              <a:rPr lang="en-US" altLang="zh-CN" sz="2200" dirty="0">
                <a:solidFill>
                  <a:schemeClr val="bg2">
                    <a:lumMod val="10000"/>
                  </a:schemeClr>
                </a:solidFill>
                <a:latin typeface="微软雅黑 Light" panose="020B0502040204020203" pitchFamily="34" charset="-122"/>
                <a:ea typeface="微软雅黑 Light" panose="020B0502040204020203" pitchFamily="34" charset="-122"/>
              </a:rPr>
              <a:t>mortality or with </a:t>
            </a:r>
            <a:r>
              <a:rPr lang="en-US" altLang="zh-CN" sz="2200" dirty="0" smtClean="0">
                <a:solidFill>
                  <a:schemeClr val="bg2">
                    <a:lumMod val="10000"/>
                  </a:schemeClr>
                </a:solidFill>
                <a:latin typeface="微软雅黑 Light" panose="020B0502040204020203" pitchFamily="34" charset="-122"/>
                <a:ea typeface="微软雅黑 Light" panose="020B0502040204020203" pitchFamily="34" charset="-122"/>
              </a:rPr>
              <a:t>hospital mortality</a:t>
            </a:r>
            <a:r>
              <a:rPr lang="en-US" altLang="zh-CN" sz="2200" dirty="0">
                <a:solidFill>
                  <a:schemeClr val="bg2">
                    <a:lumMod val="10000"/>
                  </a:schemeClr>
                </a:solidFill>
                <a:latin typeface="微软雅黑 Light" panose="020B0502040204020203" pitchFamily="34" charset="-122"/>
                <a:ea typeface="微软雅黑 Light" panose="020B0502040204020203" pitchFamily="34" charset="-122"/>
              </a:rPr>
              <a:t>.</a:t>
            </a:r>
            <a:endParaRPr lang="zh-CN" altLang="en-US" sz="2200" dirty="0">
              <a:solidFill>
                <a:schemeClr val="bg2">
                  <a:lumMod val="10000"/>
                </a:schemeClr>
              </a:solidFill>
              <a:latin typeface="微软雅黑 Light" panose="020B0502040204020203" pitchFamily="34" charset="-122"/>
              <a:ea typeface="微软雅黑 Light" panose="020B0502040204020203" pitchFamily="34" charset="-122"/>
            </a:endParaRPr>
          </a:p>
        </p:txBody>
      </p:sp>
      <p:sp>
        <p:nvSpPr>
          <p:cNvPr id="9" name="文本框 4"/>
          <p:cNvSpPr txBox="1"/>
          <p:nvPr/>
        </p:nvSpPr>
        <p:spPr>
          <a:xfrm>
            <a:off x="179512" y="4515966"/>
            <a:ext cx="9145587" cy="246221"/>
          </a:xfrm>
          <a:prstGeom prst="rect">
            <a:avLst/>
          </a:prstGeom>
          <a:noFill/>
        </p:spPr>
        <p:txBody>
          <a:bodyPr>
            <a:spAutoFit/>
          </a:bodyPr>
          <a:lstStyle/>
          <a:p>
            <a:pPr>
              <a:defRPr/>
            </a:pPr>
            <a:r>
              <a:rPr lang="en-US" altLang="zh-CN" sz="1000" b="1" dirty="0">
                <a:latin typeface="微软雅黑 Light" panose="020B0502040204020203" pitchFamily="34" charset="-122"/>
                <a:ea typeface="微软雅黑 Light" panose="020B0502040204020203" pitchFamily="34" charset="-122"/>
              </a:rPr>
              <a:t>Impact of obesity in mechanically ventilated patients: a prospective </a:t>
            </a:r>
            <a:r>
              <a:rPr lang="en-US" altLang="zh-CN" sz="1000" b="1" dirty="0" err="1">
                <a:latin typeface="微软雅黑 Light" panose="020B0502040204020203" pitchFamily="34" charset="-122"/>
                <a:ea typeface="微软雅黑 Light" panose="020B0502040204020203" pitchFamily="34" charset="-122"/>
              </a:rPr>
              <a:t>study.Intensive</a:t>
            </a:r>
            <a:r>
              <a:rPr lang="en-US" altLang="zh-CN" sz="1000" b="1" dirty="0">
                <a:latin typeface="微软雅黑 Light" panose="020B0502040204020203" pitchFamily="34" charset="-122"/>
                <a:ea typeface="微软雅黑 Light" panose="020B0502040204020203" pitchFamily="34" charset="-122"/>
              </a:rPr>
              <a:t> Care Med (2008) 34:1991–1998</a:t>
            </a:r>
            <a:endParaRPr lang="zh-CN" altLang="en-US" sz="1000" b="1" dirty="0">
              <a:latin typeface="微软雅黑 Light" panose="020B0502040204020203" pitchFamily="34" charset="-122"/>
              <a:ea typeface="微软雅黑 Light" panose="020B0502040204020203" pitchFamily="34" charset="-122"/>
            </a:endParaRPr>
          </a:p>
        </p:txBody>
      </p:sp>
      <p:cxnSp>
        <p:nvCxnSpPr>
          <p:cNvPr id="12" name="直接连接符 11"/>
          <p:cNvCxnSpPr/>
          <p:nvPr/>
        </p:nvCxnSpPr>
        <p:spPr bwMode="auto">
          <a:xfrm>
            <a:off x="384249" y="1923678"/>
            <a:ext cx="8220199"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3316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bg/>
                                          </p:spTgt>
                                        </p:tgtEl>
                                        <p:attrNameLst>
                                          <p:attrName>style.visibility</p:attrName>
                                        </p:attrNameLst>
                                      </p:cBhvr>
                                      <p:to>
                                        <p:strVal val="visible"/>
                                      </p:to>
                                    </p:set>
                                    <p:anim calcmode="lin" valueType="num">
                                      <p:cBhvr additive="base">
                                        <p:cTn id="7" dur="500" fill="hold"/>
                                        <p:tgtEl>
                                          <p:spTgt spid="7">
                                            <p:bg/>
                                          </p:spTgt>
                                        </p:tgtEl>
                                        <p:attrNameLst>
                                          <p:attrName>ppt_x</p:attrName>
                                        </p:attrNameLst>
                                      </p:cBhvr>
                                      <p:tavLst>
                                        <p:tav tm="0">
                                          <p:val>
                                            <p:strVal val="#ppt_x"/>
                                          </p:val>
                                        </p:tav>
                                        <p:tav tm="100000">
                                          <p:val>
                                            <p:strVal val="#ppt_x"/>
                                          </p:val>
                                        </p:tav>
                                      </p:tavLst>
                                    </p:anim>
                                    <p:anim calcmode="lin" valueType="num">
                                      <p:cBhvr additive="base">
                                        <p:cTn id="8" dur="500" fill="hold"/>
                                        <p:tgtEl>
                                          <p:spTgt spid="7">
                                            <p:bg/>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 calcmode="lin" valueType="num">
                                      <p:cBhvr additive="base">
                                        <p:cTn id="12"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6512" y="411510"/>
            <a:ext cx="1224136" cy="36004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latin typeface="微软雅黑 Light" panose="020B0502040204020203" pitchFamily="34" charset="-122"/>
                <a:ea typeface="微软雅黑 Light" panose="020B0502040204020203" pitchFamily="34" charset="-122"/>
              </a:rPr>
              <a:t>选题背景</a:t>
            </a:r>
            <a:endParaRPr lang="zh-CN" altLang="en-US" b="1" dirty="0">
              <a:latin typeface="微软雅黑 Light" panose="020B0502040204020203" pitchFamily="34" charset="-122"/>
              <a:ea typeface="微软雅黑 Light" panose="020B0502040204020203" pitchFamily="34" charset="-122"/>
            </a:endParaRPr>
          </a:p>
        </p:txBody>
      </p:sp>
      <p:sp>
        <p:nvSpPr>
          <p:cNvPr id="5" name="矩形 4"/>
          <p:cNvSpPr/>
          <p:nvPr/>
        </p:nvSpPr>
        <p:spPr>
          <a:xfrm>
            <a:off x="1187624" y="411510"/>
            <a:ext cx="2016224" cy="3600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latin typeface="微软雅黑 Light" panose="020B0502040204020203" pitchFamily="34" charset="-122"/>
                <a:ea typeface="微软雅黑 Light" panose="020B0502040204020203" pitchFamily="34" charset="-122"/>
              </a:rPr>
              <a:t>Introduction </a:t>
            </a:r>
            <a:endParaRPr lang="zh-CN" altLang="en-US" dirty="0">
              <a:solidFill>
                <a:schemeClr val="bg1"/>
              </a:solidFill>
              <a:latin typeface="微软雅黑 Light" panose="020B0502040204020203" pitchFamily="34" charset="-122"/>
              <a:ea typeface="微软雅黑 Light" panose="020B0502040204020203" pitchFamily="34" charset="-122"/>
            </a:endParaRPr>
          </a:p>
        </p:txBody>
      </p:sp>
      <p:pic>
        <p:nvPicPr>
          <p:cNvPr id="6" name="Picture 2" descr="C:\Users\Administrator\Desktop\datathon  BMI\301 logo.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82968" y="0"/>
            <a:ext cx="1361032" cy="949937"/>
          </a:xfrm>
          <a:prstGeom prst="rect">
            <a:avLst/>
          </a:prstGeom>
          <a:noFill/>
          <a:extLst>
            <a:ext uri="{909E8E84-426E-40DD-AFC4-6F175D3DCCD1}">
              <a14:hiddenFill xmlns:a14="http://schemas.microsoft.com/office/drawing/2010/main">
                <a:solidFill>
                  <a:srgbClr val="FFFFFF"/>
                </a:solidFill>
              </a14:hiddenFill>
            </a:ext>
          </a:extLst>
        </p:spPr>
      </p:pic>
      <p:sp>
        <p:nvSpPr>
          <p:cNvPr id="7" name="内容占位符 2"/>
          <p:cNvSpPr>
            <a:spLocks noGrp="1"/>
          </p:cNvSpPr>
          <p:nvPr>
            <p:ph idx="1"/>
          </p:nvPr>
        </p:nvSpPr>
        <p:spPr>
          <a:xfrm>
            <a:off x="329107" y="3723878"/>
            <a:ext cx="8640960" cy="432048"/>
          </a:xfrm>
          <a:ln w="9525"/>
        </p:spPr>
        <p:style>
          <a:lnRef idx="2">
            <a:schemeClr val="accent1"/>
          </a:lnRef>
          <a:fillRef idx="1">
            <a:schemeClr val="lt1"/>
          </a:fillRef>
          <a:effectRef idx="0">
            <a:schemeClr val="accent1"/>
          </a:effectRef>
          <a:fontRef idx="minor">
            <a:schemeClr val="dk1"/>
          </a:fontRef>
        </p:style>
        <p:txBody>
          <a:bodyPr>
            <a:noAutofit/>
          </a:bodyPr>
          <a:lstStyle/>
          <a:p>
            <a:pPr marL="0" indent="0">
              <a:buNone/>
              <a:defRPr/>
            </a:pPr>
            <a:r>
              <a:rPr lang="en-US" altLang="zh-CN" sz="1800" dirty="0">
                <a:latin typeface="微软雅黑 Light" panose="020B0502040204020203" pitchFamily="34" charset="-122"/>
                <a:ea typeface="微软雅黑 Light" panose="020B0502040204020203" pitchFamily="34" charset="-122"/>
              </a:rPr>
              <a:t>P</a:t>
            </a:r>
            <a:r>
              <a:rPr lang="en-US" altLang="zh-CN" sz="1800" dirty="0" smtClean="0">
                <a:latin typeface="微软雅黑 Light" panose="020B0502040204020203" pitchFamily="34" charset="-122"/>
                <a:ea typeface="微软雅黑 Light" panose="020B0502040204020203" pitchFamily="34" charset="-122"/>
              </a:rPr>
              <a:t>atients </a:t>
            </a:r>
            <a:r>
              <a:rPr lang="en-US" altLang="zh-CN" sz="1800" dirty="0">
                <a:latin typeface="微软雅黑 Light" panose="020B0502040204020203" pitchFamily="34" charset="-122"/>
                <a:ea typeface="微软雅黑 Light" panose="020B0502040204020203" pitchFamily="34" charset="-122"/>
              </a:rPr>
              <a:t>following trauma </a:t>
            </a:r>
            <a:r>
              <a:rPr lang="en-US" altLang="zh-CN" sz="1800" dirty="0" smtClean="0">
                <a:latin typeface="微软雅黑 Light" panose="020B0502040204020203" pitchFamily="34" charset="-122"/>
                <a:ea typeface="微软雅黑 Light" panose="020B0502040204020203" pitchFamily="34" charset="-122"/>
              </a:rPr>
              <a:t>described an </a:t>
            </a:r>
            <a:r>
              <a:rPr lang="en-US" altLang="zh-CN" sz="1800" dirty="0">
                <a:latin typeface="微软雅黑 Light" panose="020B0502040204020203" pitchFamily="34" charset="-122"/>
                <a:ea typeface="微软雅黑 Light" panose="020B0502040204020203" pitchFamily="34" charset="-122"/>
              </a:rPr>
              <a:t>increased mortality rate for obese patients</a:t>
            </a:r>
            <a:endParaRPr lang="zh-CN" altLang="en-US" sz="1800" dirty="0">
              <a:latin typeface="微软雅黑 Light" panose="020B0502040204020203" pitchFamily="34" charset="-122"/>
              <a:ea typeface="微软雅黑 Light" panose="020B0502040204020203" pitchFamily="34" charset="-122"/>
            </a:endParaRPr>
          </a:p>
        </p:txBody>
      </p:sp>
      <p:grpSp>
        <p:nvGrpSpPr>
          <p:cNvPr id="9" name="组合 7"/>
          <p:cNvGrpSpPr>
            <a:grpSpLocks/>
          </p:cNvGrpSpPr>
          <p:nvPr/>
        </p:nvGrpSpPr>
        <p:grpSpPr bwMode="auto">
          <a:xfrm>
            <a:off x="323528" y="915566"/>
            <a:ext cx="8640960" cy="2736304"/>
            <a:chOff x="251520" y="1339335"/>
            <a:chExt cx="8604956" cy="3997877"/>
          </a:xfrm>
        </p:grpSpPr>
        <p:pic>
          <p:nvPicPr>
            <p:cNvPr id="10" name="图片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1520" y="1339335"/>
              <a:ext cx="8604956" cy="3997877"/>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cxnSp>
          <p:nvCxnSpPr>
            <p:cNvPr id="11" name="直接连接符 10"/>
            <p:cNvCxnSpPr/>
            <p:nvPr/>
          </p:nvCxnSpPr>
          <p:spPr>
            <a:xfrm>
              <a:off x="503907" y="4005116"/>
              <a:ext cx="8111294"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2" name="文本框 8"/>
          <p:cNvSpPr txBox="1"/>
          <p:nvPr/>
        </p:nvSpPr>
        <p:spPr>
          <a:xfrm>
            <a:off x="179512" y="4521448"/>
            <a:ext cx="6801462" cy="246221"/>
          </a:xfrm>
          <a:prstGeom prst="rect">
            <a:avLst/>
          </a:prstGeom>
          <a:noFill/>
        </p:spPr>
        <p:txBody>
          <a:bodyPr wrap="square">
            <a:spAutoFit/>
          </a:bodyPr>
          <a:lstStyle/>
          <a:p>
            <a:pPr>
              <a:defRPr/>
            </a:pPr>
            <a:r>
              <a:rPr lang="en-US" altLang="zh-CN" sz="1000" b="1" dirty="0">
                <a:latin typeface="微软雅黑 Light" panose="020B0502040204020203" pitchFamily="34" charset="-122"/>
                <a:ea typeface="微软雅黑 Light" panose="020B0502040204020203" pitchFamily="34" charset="-122"/>
              </a:rPr>
              <a:t>The Effect of Obesity on Outcomes among Injured </a:t>
            </a:r>
            <a:r>
              <a:rPr lang="en-US" altLang="zh-CN" sz="1000" b="1" dirty="0" err="1">
                <a:latin typeface="微软雅黑 Light" panose="020B0502040204020203" pitchFamily="34" charset="-122"/>
                <a:ea typeface="微软雅黑 Light" panose="020B0502040204020203" pitchFamily="34" charset="-122"/>
              </a:rPr>
              <a:t>Patients.The</a:t>
            </a:r>
            <a:r>
              <a:rPr lang="en-US" altLang="zh-CN" sz="1000" b="1" dirty="0">
                <a:latin typeface="微软雅黑 Light" panose="020B0502040204020203" pitchFamily="34" charset="-122"/>
                <a:ea typeface="微软雅黑 Light" panose="020B0502040204020203" pitchFamily="34" charset="-122"/>
              </a:rPr>
              <a:t> Journal of trauma. 2005 Feb;58(2):232-7.</a:t>
            </a:r>
            <a:endParaRPr lang="zh-CN" altLang="en-US" sz="1000" b="1" dirty="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563316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
                                            <p:bg/>
                                          </p:spTgt>
                                        </p:tgtEl>
                                        <p:attrNameLst>
                                          <p:attrName>style.visibility</p:attrName>
                                        </p:attrNameLst>
                                      </p:cBhvr>
                                      <p:to>
                                        <p:strVal val="visible"/>
                                      </p:to>
                                    </p:set>
                                    <p:anim calcmode="lin" valueType="num">
                                      <p:cBhvr additive="base">
                                        <p:cTn id="7" dur="500" fill="hold"/>
                                        <p:tgtEl>
                                          <p:spTgt spid="7">
                                            <p:bg/>
                                          </p:spTgt>
                                        </p:tgtEl>
                                        <p:attrNameLst>
                                          <p:attrName>ppt_x</p:attrName>
                                        </p:attrNameLst>
                                      </p:cBhvr>
                                      <p:tavLst>
                                        <p:tav tm="0">
                                          <p:val>
                                            <p:strVal val="#ppt_x"/>
                                          </p:val>
                                        </p:tav>
                                        <p:tav tm="100000">
                                          <p:val>
                                            <p:strVal val="#ppt_x"/>
                                          </p:val>
                                        </p:tav>
                                      </p:tavLst>
                                    </p:anim>
                                    <p:anim calcmode="lin" valueType="num">
                                      <p:cBhvr additive="base">
                                        <p:cTn id="8" dur="500" fill="hold"/>
                                        <p:tgtEl>
                                          <p:spTgt spid="7">
                                            <p:bg/>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 calcmode="lin" valueType="num">
                                      <p:cBhvr additive="base">
                                        <p:cTn id="12"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1041</TotalTime>
  <Words>1158</Words>
  <Application>Microsoft Macintosh PowerPoint</Application>
  <PresentationFormat>On-screen Show (16:9)</PresentationFormat>
  <Paragraphs>261</Paragraphs>
  <Slides>32</Slides>
  <Notes>3</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32</vt:i4>
      </vt:variant>
    </vt:vector>
  </HeadingPairs>
  <TitlesOfParts>
    <vt:vector size="46" baseType="lpstr">
      <vt:lpstr>04b_21</vt:lpstr>
      <vt:lpstr>Arial</vt:lpstr>
      <vt:lpstr>Arial Unicode MS</vt:lpstr>
      <vt:lpstr>Calibri</vt:lpstr>
      <vt:lpstr>Microsoft Himalaya</vt:lpstr>
      <vt:lpstr>Segoe UI Black</vt:lpstr>
      <vt:lpstr>Times New Roman</vt:lpstr>
      <vt:lpstr>Wingdings</vt:lpstr>
      <vt:lpstr>华文新魏</vt:lpstr>
      <vt:lpstr>华文隶书</vt:lpstr>
      <vt:lpstr>宋体</vt:lpstr>
      <vt:lpstr>微软雅黑</vt:lpstr>
      <vt:lpstr>微软雅黑 Light</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Acknowledgement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蒋雪涵</cp:lastModifiedBy>
  <cp:revision>114</cp:revision>
  <dcterms:created xsi:type="dcterms:W3CDTF">2017-11-04T00:57:05Z</dcterms:created>
  <dcterms:modified xsi:type="dcterms:W3CDTF">2017-11-05T07:08:42Z</dcterms:modified>
</cp:coreProperties>
</file>

<file path=docProps/thumbnail.jpeg>
</file>